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Lst>
  <p:sldSz cy="7126275" cx="10277475"/>
  <p:notesSz cx="6858000" cy="9144000"/>
  <p:embeddedFontLst>
    <p:embeddedFont>
      <p:font typeface="Proxima Nova"/>
      <p:regular r:id="rId98"/>
      <p:bold r:id="rId99"/>
      <p:italic r:id="rId100"/>
      <p:boldItalic r:id="rId101"/>
    </p:embeddedFont>
    <p:embeddedFont>
      <p:font typeface="Tahoma"/>
      <p:regular r:id="rId102"/>
      <p:bold r:id="rId103"/>
    </p:embeddedFont>
    <p:embeddedFont>
      <p:font typeface="Noto Sans Symbols"/>
      <p:regular r:id="rId104"/>
      <p:bold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45">
          <p15:clr>
            <a:srgbClr val="000000"/>
          </p15:clr>
        </p15:guide>
        <p15:guide id="2" pos="3237">
          <p15:clr>
            <a:srgbClr val="000000"/>
          </p15:clr>
        </p15:guide>
      </p15:sldGuideLst>
    </p:ext>
    <p:ext uri="GoogleSlidesCustomDataVersion2">
      <go:slidesCustomData xmlns:go="http://customooxmlschemas.google.com/" r:id="rId106" roundtripDataSignature="AMtx7mh00fHJIeaYs9fXwHmSFEgYOTt3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45" orient="horz"/>
        <p:guide pos="323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6" Type="http://customschemas.google.com/relationships/presentationmetadata" Target="metadata"/><Relationship Id="rId105" Type="http://schemas.openxmlformats.org/officeDocument/2006/relationships/font" Target="fonts/NotoSansSymbols-bold.fntdata"/><Relationship Id="rId104" Type="http://schemas.openxmlformats.org/officeDocument/2006/relationships/font" Target="fonts/NotoSansSymbols-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Tahoma-bold.fntdata"/><Relationship Id="rId102" Type="http://schemas.openxmlformats.org/officeDocument/2006/relationships/font" Target="fonts/Tahoma-regular.fntdata"/><Relationship Id="rId101" Type="http://schemas.openxmlformats.org/officeDocument/2006/relationships/font" Target="fonts/ProximaNova-boldItalic.fntdata"/><Relationship Id="rId100" Type="http://schemas.openxmlformats.org/officeDocument/2006/relationships/font" Target="fonts/ProximaNova-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font" Target="fonts/ProximaNova-bold.fntdata"/><Relationship Id="rId10" Type="http://schemas.openxmlformats.org/officeDocument/2006/relationships/slide" Target="slides/slide4.xml"/><Relationship Id="rId98" Type="http://schemas.openxmlformats.org/officeDocument/2006/relationships/font" Target="fonts/ProximaNova-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93" name="Google Shape;93;p1: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 name="Google Shape;94;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lang="en-US"/>
              <a:t>В последнее время технологии больших данных развиваются высокими темпами. Возникает множество высокотехнологичных компаний, предоставляющих новые инструменты по анализу данных. В то же время растёт мировой спрос на специалистов, способных работать с большими объёмами данных, ставить задачи в этой области, понимать сложность и потенциальную стоимость таких работ. Предполагая нарастающий интерес к этой сфере в России, актуальным и адекватным решением будет систематизация опыта работы с технологиями и задачами анализа больших данных. Анализ образовательного рынка в области больших данных показывает нам, что онлайн-образование в сфере аналитики становится всё более популярным и массовым. Существует несколько курсов на английском языке, в т.ч. курсы Data Science and Big Data Analytics от EMC, ряд курсов на платформах Coursera и Udacity. Однако на русском языке подобные курсы пока отсутствуют. Настоящий курс призван ликвидировать данный пробел. Он представляет собой образовательный инструмент для введения в эту, без сомнения вдохновляющую и перспективную, область. Авторы курса предлагают слушателям окунуться в мир методов и технологий анализа больших данных на простых примерах.</a:t>
            </a:r>
            <a:endParaRPr/>
          </a:p>
        </p:txBody>
      </p:sp>
      <p:sp>
        <p:nvSpPr>
          <p:cNvPr id="95" name="Google Shape;95;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0: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1: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2: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13: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4: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5: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6: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17: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18: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19: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2: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327" name="Google Shape;327;p20: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8" name="Google Shape;328;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Давайте посмотрим на объём с исторической точки зрения. На этом графике мы видим рост объёмов информации, представленной в аналоговом и цифровом виде. Объём экспоненциально увеличивается. При этом мы видим, что где-то с 2000х годов происходит переломный момент – цифровые носители получают широкое распространение тем самым давая всё большему количеству информации сохраняться и быть доступной уже в цифровом виде. Конечно же здесь мы не учитываем тот факт, что в 1986 году считалась информация, специально отобранная (библиотеки, фильмотеки и т.п.), а в 2002 году уже имеется просто вся информация, в том числе бесчисленные копии фильмов, фотографий и текстов. Отметим, что особый вклад в развитие цифровой эпохи внесли жёсткие диски. Удешевление их производства – основной фактор формирования тренда больших данных.</a:t>
            </a:r>
            <a:endParaRPr/>
          </a:p>
        </p:txBody>
      </p:sp>
      <p:sp>
        <p:nvSpPr>
          <p:cNvPr id="329" name="Google Shape;329;p2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21: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22: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23: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24: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25: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390" name="Google Shape;390;p26: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1" name="Google Shape;391;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Оказывается, всё не так уж и многообразно. Даже тех ассоциаций которые мы имеем на текущий момент достаточно, чтобы вполне чётко себе представить область больших данных. Это конечно же сами данные, их объём.</a:t>
            </a:r>
            <a:endParaRPr/>
          </a:p>
        </p:txBody>
      </p:sp>
      <p:sp>
        <p:nvSpPr>
          <p:cNvPr id="392" name="Google Shape;392;p2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404" name="Google Shape;404;p27: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5" name="Google Shape;405;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Оказывается, всё не так уж и многообразно. Даже тех ассоциаций которые мы имеем на текущий момент достаточно, чтобы вполне чётко себе представить область больших данных. Это конечно же сами данные, их объём.</a:t>
            </a:r>
            <a:endParaRPr/>
          </a:p>
        </p:txBody>
      </p:sp>
      <p:sp>
        <p:nvSpPr>
          <p:cNvPr id="406" name="Google Shape;406;p2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418" name="Google Shape;418;p28: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9" name="Google Shape;419;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Есть и другие причины и факторы возникновения Big Data. Можно ли было говорить об этом десять лет назад? Вряд ли. Собираемые данные были не так заметны. Не во всех машинах стояли датчики для контроля состояния двигателей, не так были распространены средства для мониторинга здоровья, шагомеры и прочие сенсоры. Не так были распространены мобильные устройства. Все эти вещи генерируют данные, которые нужно где-то хранить и обрабатывать.</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400"/>
              <a:buNone/>
            </a:pPr>
            <a:r>
              <a:rPr lang="en-US" sz="1400"/>
              <a:t>Кто и когда будет анализировать эти данные и синтезировать новые решения? </a:t>
            </a:r>
            <a:endParaRPr/>
          </a:p>
          <a:p>
            <a:pPr indent="0" lvl="0" marL="0" rtl="0" algn="l">
              <a:spcBef>
                <a:spcPts val="0"/>
              </a:spcBef>
              <a:spcAft>
                <a:spcPts val="0"/>
              </a:spcAft>
              <a:buSzPts val="1800"/>
              <a:buNone/>
            </a:pPr>
            <a:r>
              <a:t/>
            </a:r>
            <a:endParaRPr/>
          </a:p>
          <a:p>
            <a:pPr indent="0" lvl="0" marL="0" rtl="0" algn="l">
              <a:spcBef>
                <a:spcPts val="0"/>
              </a:spcBef>
              <a:spcAft>
                <a:spcPts val="0"/>
              </a:spcAft>
              <a:buNone/>
            </a:pPr>
            <a:r>
              <a:t/>
            </a:r>
            <a:endParaRPr/>
          </a:p>
        </p:txBody>
      </p:sp>
      <p:sp>
        <p:nvSpPr>
          <p:cNvPr id="420" name="Google Shape;420;p2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435" name="Google Shape;435;p29: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6" name="Google Shape;436;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Есть и другие причины и факторы возникновения Big Data. Можно ли было говорить об этом десять лет назад? Вряд ли. Собираемые данные были не так заметны. Не во всех машинах стояли датчики для контроля состояния двигателей, не так были распространены средства для мониторинга здоровья, шагомеры и прочие сенсоры. Не так были распространены мобильные устройства. Все эти вещи генерируют данные, которые нужно где-то хранить и обрабатывать.</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400"/>
              <a:buNone/>
            </a:pPr>
            <a:r>
              <a:rPr lang="en-US" sz="1400"/>
              <a:t>Кто и когда будет анализировать эти данные и синтезировать новые решения? </a:t>
            </a:r>
            <a:endParaRPr/>
          </a:p>
          <a:p>
            <a:pPr indent="0" lvl="0" marL="0" rtl="0" algn="l">
              <a:spcBef>
                <a:spcPts val="0"/>
              </a:spcBef>
              <a:spcAft>
                <a:spcPts val="0"/>
              </a:spcAft>
              <a:buSzPts val="1800"/>
              <a:buNone/>
            </a:pPr>
            <a:r>
              <a:t/>
            </a:r>
            <a:endParaRPr/>
          </a:p>
          <a:p>
            <a:pPr indent="0" lvl="0" marL="0" rtl="0" algn="l">
              <a:spcBef>
                <a:spcPts val="0"/>
              </a:spcBef>
              <a:spcAft>
                <a:spcPts val="0"/>
              </a:spcAft>
              <a:buNone/>
            </a:pPr>
            <a:r>
              <a:t/>
            </a:r>
            <a:endParaRPr/>
          </a:p>
        </p:txBody>
      </p:sp>
      <p:sp>
        <p:nvSpPr>
          <p:cNvPr id="437" name="Google Shape;437;p2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3: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450" name="Google Shape;450;p30: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1" name="Google Shape;451;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Есть и другие причины и факторы возникновения Big Data. Можно ли было говорить об этом десять лет назад? Вряд ли. Собираемые данные были не так заметны. Не во всех машинах стояли датчики для контроля состояния двигателей, не так были распространены средства для мониторинга здоровья, шагомеры и прочие сенсоры. Не так были распространены мобильные устройства. Все эти вещи генерируют данные, которые нужно где-то хранить и обрабатывать.</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400"/>
              <a:buNone/>
            </a:pPr>
            <a:r>
              <a:rPr lang="en-US" sz="1400"/>
              <a:t>Кто и когда будет анализировать эти данные и синтезировать новые решения? </a:t>
            </a:r>
            <a:endParaRPr/>
          </a:p>
          <a:p>
            <a:pPr indent="0" lvl="0" marL="0" rtl="0" algn="l">
              <a:spcBef>
                <a:spcPts val="0"/>
              </a:spcBef>
              <a:spcAft>
                <a:spcPts val="0"/>
              </a:spcAft>
              <a:buSzPts val="1800"/>
              <a:buNone/>
            </a:pPr>
            <a:r>
              <a:t/>
            </a:r>
            <a:endParaRPr/>
          </a:p>
          <a:p>
            <a:pPr indent="0" lvl="0" marL="0" rtl="0" algn="l">
              <a:spcBef>
                <a:spcPts val="0"/>
              </a:spcBef>
              <a:spcAft>
                <a:spcPts val="0"/>
              </a:spcAft>
              <a:buNone/>
            </a:pPr>
            <a:r>
              <a:t/>
            </a:r>
            <a:endParaRPr/>
          </a:p>
        </p:txBody>
      </p:sp>
      <p:sp>
        <p:nvSpPr>
          <p:cNvPr id="452" name="Google Shape;452;p3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464" name="Google Shape;464;p31: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5" name="Google Shape;465;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Есть и другие причины и факторы возникновения Big Data. Можно ли было говорить об этом десять лет назад? Вряд ли. Собираемые данные были не так заметны. Не во всех машинах стояли датчики для контроля состояния двигателей, не так были распространены средства для мониторинга здоровья, шагомеры и прочие сенсоры. Не так были распространены мобильные устройства. Все эти вещи генерируют данные, которые нужно где-то хранить и обрабатывать.</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400"/>
              <a:buNone/>
            </a:pPr>
            <a:r>
              <a:rPr lang="en-US" sz="1400"/>
              <a:t>Кто и когда будет анализировать эти данные и синтезировать новые решения? </a:t>
            </a:r>
            <a:endParaRPr/>
          </a:p>
          <a:p>
            <a:pPr indent="0" lvl="0" marL="0" rtl="0" algn="l">
              <a:spcBef>
                <a:spcPts val="0"/>
              </a:spcBef>
              <a:spcAft>
                <a:spcPts val="0"/>
              </a:spcAft>
              <a:buSzPts val="1800"/>
              <a:buNone/>
            </a:pPr>
            <a:r>
              <a:t/>
            </a:r>
            <a:endParaRPr/>
          </a:p>
          <a:p>
            <a:pPr indent="0" lvl="0" marL="0" rtl="0" algn="l">
              <a:spcBef>
                <a:spcPts val="0"/>
              </a:spcBef>
              <a:spcAft>
                <a:spcPts val="0"/>
              </a:spcAft>
              <a:buNone/>
            </a:pPr>
            <a:r>
              <a:t/>
            </a:r>
            <a:endParaRPr/>
          </a:p>
        </p:txBody>
      </p:sp>
      <p:sp>
        <p:nvSpPr>
          <p:cNvPr id="466" name="Google Shape;466;p3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32: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3: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3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511" name="Google Shape;511;p34: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2" name="Google Shape;512;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Оказывается, всё не так уж и многообразно. Даже тех ассоциаций которые мы имеем на текущий момент достаточно, чтобы вполне чётко себе представить область больших данных. Это конечно же сами данные, их объём.</a:t>
            </a:r>
            <a:endParaRPr/>
          </a:p>
        </p:txBody>
      </p:sp>
      <p:sp>
        <p:nvSpPr>
          <p:cNvPr id="513" name="Google Shape;513;p3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3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528" name="Google Shape;528;p35: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9" name="Google Shape;529;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Оказывается, всё не так уж и многообразно. Даже тех ассоциаций которые мы имеем на текущий момент достаточно, чтобы вполне чётко себе представить область больших данных. Это конечно же сами данные, их объём.</a:t>
            </a:r>
            <a:endParaRPr/>
          </a:p>
        </p:txBody>
      </p:sp>
      <p:sp>
        <p:nvSpPr>
          <p:cNvPr id="530" name="Google Shape;530;p3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3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542" name="Google Shape;542;p36: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3" name="Google Shape;543;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sz="1400"/>
              <a:t>Во-вторых, даже когда происходит развитие технологий, накопление данных осознание новых возможностей не происходит одномоментно. Появление термина большие данные связывают с публикацией в журнале Nature, но также известно и то, что ранее этот термин уже употреблялся. Тем не менее, правильнее говорить именно о 2008 году, т.к. статья констатировала некий общественный статус технологий и запустила массовый процесс осознания её возможностей. Однако только в 2011 году появляется отчёт компании МакКинзи, который очень сильно повлиял на популяризацию тренда. Таким образом, с публикацией данного отчёта общество перешло в фазу создания новых технологий для обработки Big Data (большие инвестиции в рынок технологий BigData) и одновременной подготовки кадров для этой новой отрасли: Data Engineer, Data Scientists, BD-analyst (нехватка 140 тыс. специалистов).</a:t>
            </a:r>
            <a:endParaRPr/>
          </a:p>
          <a:p>
            <a:pPr indent="0" lvl="0" marL="0" rtl="0" algn="l">
              <a:spcBef>
                <a:spcPts val="0"/>
              </a:spcBef>
              <a:spcAft>
                <a:spcPts val="0"/>
              </a:spcAft>
              <a:buNone/>
            </a:pPr>
            <a:r>
              <a:t/>
            </a:r>
            <a:endParaRPr sz="1400"/>
          </a:p>
        </p:txBody>
      </p:sp>
      <p:sp>
        <p:nvSpPr>
          <p:cNvPr id="544" name="Google Shape;544;p3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3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557" name="Google Shape;557;p37: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8" name="Google Shape;558;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sz="1400"/>
              <a:t>Во-вторых, даже когда происходит развитие технологий, накопление данных осознание новых возможностей не происходит одномоментно. Появление термина большие данные связывают с публикацией в журнале Nature, но также известно и то, что ранее этот термин уже употреблялся. Тем не менее, правильнее говорить именно о 2008 году, т.к. статья констатировала некий общественный статус технологий и запустила массовый процесс осознания её возможностей. Однако только в 2011 году появляется отчёт компании МакКинзи, который очень сильно повлиял на популяризацию тренда. Таким образом, с публикацией данного отчёта общество перешло в фазу создания новых технологий для обработки Big Data (большие инвестиции в рынок технологий BigData) и одновременной подготовки кадров для этой новой отрасли: Data Engineer, Data Scientists, BD-analyst (нехватка 140 тыс. специалистов).</a:t>
            </a:r>
            <a:endParaRPr/>
          </a:p>
          <a:p>
            <a:pPr indent="0" lvl="0" marL="0" rtl="0" algn="l">
              <a:spcBef>
                <a:spcPts val="0"/>
              </a:spcBef>
              <a:spcAft>
                <a:spcPts val="0"/>
              </a:spcAft>
              <a:buNone/>
            </a:pPr>
            <a:r>
              <a:t/>
            </a:r>
            <a:endParaRPr sz="1400"/>
          </a:p>
        </p:txBody>
      </p:sp>
      <p:sp>
        <p:nvSpPr>
          <p:cNvPr id="559" name="Google Shape;559;p3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3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576" name="Google Shape;576;p38: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7" name="Google Shape;577;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sz="1400"/>
              <a:t>Во-вторых, даже когда происходит развитие технологий, накопление данных осознание новых возможностей не происходит одномоментно. Появление термина большие данные связывают с публикацией в журнале Nature, но также известно и то, что ранее этот термин уже употреблялся. Тем не менее, правильнее говорить именно о 2008 году, т.к. статья констатировала некий общественный статус технологий и запустила массовый процесс осознания её возможностей. Однако только в 2011 году появляется отчёт компании МакКинзи, который очень сильно повлиял на популяризацию тренда. Таким образом, с публикацией данного отчёта общество перешло в фазу создания новых технологий для обработки Big Data (большие инвестиции в рынок технологий BigData) и одновременной подготовки кадров для этой новой отрасли: Data Engineer, Data Scientists, BD-analyst (нехватка 140 тыс. специалистов).</a:t>
            </a:r>
            <a:endParaRPr/>
          </a:p>
          <a:p>
            <a:pPr indent="0" lvl="0" marL="0" rtl="0" algn="l">
              <a:spcBef>
                <a:spcPts val="0"/>
              </a:spcBef>
              <a:spcAft>
                <a:spcPts val="0"/>
              </a:spcAft>
              <a:buNone/>
            </a:pPr>
            <a:r>
              <a:t/>
            </a:r>
            <a:endParaRPr sz="1400"/>
          </a:p>
        </p:txBody>
      </p:sp>
      <p:sp>
        <p:nvSpPr>
          <p:cNvPr id="578" name="Google Shape;578;p3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3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592" name="Google Shape;592;p39: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3" name="Google Shape;593;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sz="1400"/>
              <a:t>Во-вторых, даже когда происходит развитие технологий, накопление данных осознание новых возможностей не происходит одномоментно. Появление термина большие данные связывают с публикацией в журнале Nature, но также известно и то, что ранее этот термин уже употреблялся. Тем не менее, правильнее говорить именно о 2008 году, т.к. статья констатировала некий общественный статус технологий и запустила массовый процесс осознания её возможностей. Однако только в 2011 году появляется отчёт компании МакКинзи, который очень сильно повлиял на популяризацию тренда. Таким образом, с публикацией данного отчёта общество перешло в фазу создания новых технологий для обработки Big Data (большие инвестиции в рынок технологий BigData) и одновременной подготовки кадров для этой новой отрасли: Data Engineer, Data Scientists, BD-analyst (нехватка 140 тыс. специалистов).</a:t>
            </a:r>
            <a:endParaRPr/>
          </a:p>
          <a:p>
            <a:pPr indent="0" lvl="0" marL="0" rtl="0" algn="l">
              <a:spcBef>
                <a:spcPts val="0"/>
              </a:spcBef>
              <a:spcAft>
                <a:spcPts val="0"/>
              </a:spcAft>
              <a:buNone/>
            </a:pPr>
            <a:r>
              <a:t/>
            </a:r>
            <a:endParaRPr sz="1400"/>
          </a:p>
        </p:txBody>
      </p:sp>
      <p:sp>
        <p:nvSpPr>
          <p:cNvPr id="594" name="Google Shape;594;p3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26" name="Google Shape;126;p4: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 name="Google Shape;127;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4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610" name="Google Shape;610;p40: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1" name="Google Shape;611;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sz="1400"/>
              <a:t>Во-вторых, даже когда происходит развитие технологий, накопление данных осознание новых возможностей не происходит одномоментно. Появление термина большие данные связывают с публикацией в журнале Nature, но также известно и то, что ранее этот термин уже употреблялся. Тем не менее, правильнее говорить именно о 2008 году, т.к. статья констатировала некий общественный статус технологий и запустила массовый процесс осознания её возможностей. Однако только в 2011 году появляется отчёт компании МакКинзи, который очень сильно повлиял на популяризацию тренда. Таким образом, с публикацией данного отчёта общество перешло в фазу создания новых технологий для обработки Big Data (большие инвестиции в рынок технологий BigData) и одновременной подготовки кадров для этой новой отрасли: Data Engineer, Data Scientists, BD-analyst (нехватка 140 тыс. специалистов).</a:t>
            </a:r>
            <a:endParaRPr/>
          </a:p>
          <a:p>
            <a:pPr indent="0" lvl="0" marL="0" rtl="0" algn="l">
              <a:spcBef>
                <a:spcPts val="0"/>
              </a:spcBef>
              <a:spcAft>
                <a:spcPts val="0"/>
              </a:spcAft>
              <a:buNone/>
            </a:pPr>
            <a:r>
              <a:t/>
            </a:r>
            <a:endParaRPr sz="1400"/>
          </a:p>
        </p:txBody>
      </p:sp>
      <p:sp>
        <p:nvSpPr>
          <p:cNvPr id="612" name="Google Shape;612;p4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4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629" name="Google Shape;629;p41: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0" name="Google Shape;630;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sz="1400"/>
              <a:t>Во-вторых, даже когда происходит развитие технологий, накопление данных осознание новых возможностей не происходит одномоментно. Появление термина большие данные связывают с публикацией в журнале Nature, но также известно и то, что ранее этот термин уже употреблялся. Тем не менее, правильнее говорить именно о 2008 году, т.к. статья констатировала некий общественный статус технологий и запустила массовый процесс осознания её возможностей. Однако только в 2011 году появляется отчёт компании МакКинзи, который очень сильно повлиял на популяризацию тренда. Таким образом, с публикацией данного отчёта общество перешло в фазу создания новых технологий для обработки Big Data (большие инвестиции в рынок технологий BigData) и одновременной подготовки кадров для этой новой отрасли: Data Engineer, Data Scientists, BD-analyst (нехватка 140 тыс. специалистов).</a:t>
            </a:r>
            <a:endParaRPr/>
          </a:p>
          <a:p>
            <a:pPr indent="0" lvl="0" marL="0" rtl="0" algn="l">
              <a:spcBef>
                <a:spcPts val="0"/>
              </a:spcBef>
              <a:spcAft>
                <a:spcPts val="0"/>
              </a:spcAft>
              <a:buNone/>
            </a:pPr>
            <a:r>
              <a:t/>
            </a:r>
            <a:endParaRPr sz="1400"/>
          </a:p>
        </p:txBody>
      </p:sp>
      <p:sp>
        <p:nvSpPr>
          <p:cNvPr id="631" name="Google Shape;631;p4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4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647" name="Google Shape;647;p42: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8" name="Google Shape;648;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sz="1400"/>
              <a:t>Во-вторых, даже когда происходит развитие технологий, накопление данных осознание новых возможностей не происходит одномоментно. Появление термина большие данные связывают с публикацией в журнале Nature, но также известно и то, что ранее этот термин уже употреблялся. Тем не менее, правильнее говорить именно о 2008 году, т.к. статья констатировала некий общественный статус технологий и запустила массовый процесс осознания её возможностей. Однако только в 2011 году появляется отчёт компании МакКинзи, который очень сильно повлиял на популяризацию тренда. Таким образом, с публикацией данного отчёта общество перешло в фазу создания новых технологий для обработки Big Data (большие инвестиции в рынок технологий BigData) и одновременной подготовки кадров для этой новой отрасли: Data Engineer, Data Scientists, BD-analyst (нехватка 140 тыс. специалистов).</a:t>
            </a:r>
            <a:endParaRPr/>
          </a:p>
          <a:p>
            <a:pPr indent="0" lvl="0" marL="0" rtl="0" algn="l">
              <a:spcBef>
                <a:spcPts val="0"/>
              </a:spcBef>
              <a:spcAft>
                <a:spcPts val="0"/>
              </a:spcAft>
              <a:buNone/>
            </a:pPr>
            <a:r>
              <a:t/>
            </a:r>
            <a:endParaRPr sz="1400"/>
          </a:p>
        </p:txBody>
      </p:sp>
      <p:sp>
        <p:nvSpPr>
          <p:cNvPr id="649" name="Google Shape;649;p4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4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665" name="Google Shape;665;p43: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6" name="Google Shape;666;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sz="1400"/>
              <a:t>Во-вторых, даже когда происходит развитие технологий, накопление данных осознание новых возможностей не происходит одномоментно. Появление термина большие данные связывают с публикацией в журнале Nature, но также известно и то, что ранее этот термин уже употреблялся. Тем не менее, правильнее говорить именно о 2008 году, т.к. статья констатировала некий общественный статус технологий и запустила массовый процесс осознания её возможностей. Однако только в 2011 году появляется отчёт компании МакКинзи, который очень сильно повлиял на популяризацию тренда. Таким образом, с публикацией данного отчёта общество перешло в фазу создания новых технологий для обработки Big Data (большие инвестиции в рынок технологий BigData) и одновременной подготовки кадров для этой новой отрасли: Data Engineer, Data Scientists, BD-analyst (нехватка 140 тыс. специалистов).</a:t>
            </a:r>
            <a:endParaRPr/>
          </a:p>
          <a:p>
            <a:pPr indent="0" lvl="0" marL="0" rtl="0" algn="l">
              <a:spcBef>
                <a:spcPts val="0"/>
              </a:spcBef>
              <a:spcAft>
                <a:spcPts val="0"/>
              </a:spcAft>
              <a:buNone/>
            </a:pPr>
            <a:r>
              <a:t/>
            </a:r>
            <a:endParaRPr sz="1400"/>
          </a:p>
        </p:txBody>
      </p:sp>
      <p:sp>
        <p:nvSpPr>
          <p:cNvPr id="667" name="Google Shape;667;p4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4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683" name="Google Shape;683;p44: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4" name="Google Shape;684;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sz="1400"/>
              <a:t>Во-вторых, даже когда происходит развитие технологий, накопление данных осознание новых возможностей не происходит одномоментно. Появление термина большие данные связывают с публикацией в журнале Nature, но также известно и то, что ранее этот термин уже употреблялся. Тем не менее, правильнее говорить именно о 2008 году, т.к. статья констатировала некий общественный статус технологий и запустила массовый процесс осознания её возможностей. Однако только в 2011 году появляется отчёт компании МакКинзи, который очень сильно повлиял на популяризацию тренда. Таким образом, с публикацией данного отчёта общество перешло в фазу создания новых технологий для обработки Big Data (большие инвестиции в рынок технологий BigData) и одновременной подготовки кадров для этой новой отрасли: Data Engineer, Data Scientists, BD-analyst (нехватка 140 тыс. специалистов).</a:t>
            </a:r>
            <a:endParaRPr/>
          </a:p>
          <a:p>
            <a:pPr indent="0" lvl="0" marL="0" rtl="0" algn="l">
              <a:spcBef>
                <a:spcPts val="0"/>
              </a:spcBef>
              <a:spcAft>
                <a:spcPts val="0"/>
              </a:spcAft>
              <a:buNone/>
            </a:pPr>
            <a:r>
              <a:t/>
            </a:r>
            <a:endParaRPr sz="1400"/>
          </a:p>
        </p:txBody>
      </p:sp>
      <p:sp>
        <p:nvSpPr>
          <p:cNvPr id="685" name="Google Shape;685;p4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4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700" name="Google Shape;700;p45: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1" name="Google Shape;701;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sz="1400"/>
              <a:t>Во-вторых, даже когда происходит развитие технологий, накопление данных осознание новых возможностей не происходит одномоментно. Появление термина большие данные связывают с публикацией в журнале Nature, но также известно и то, что ранее этот термин уже употреблялся. Тем не менее, правильнее говорить именно о 2008 году, т.к. статья констатировала некий общественный статус технологий и запустила массовый процесс осознания её возможностей. Однако только в 2011 году появляется отчёт компании МакКинзи, который очень сильно повлиял на популяризацию тренда. Таким образом, с публикацией данного отчёта общество перешло в фазу создания новых технологий для обработки Big Data (большие инвестиции в рынок технологий BigData) и одновременной подготовки кадров для этой новой отрасли: Data Engineer, Data Scientists, BD-analyst (нехватка 140 тыс. специалистов).</a:t>
            </a:r>
            <a:endParaRPr/>
          </a:p>
          <a:p>
            <a:pPr indent="0" lvl="0" marL="0" rtl="0" algn="l">
              <a:spcBef>
                <a:spcPts val="0"/>
              </a:spcBef>
              <a:spcAft>
                <a:spcPts val="0"/>
              </a:spcAft>
              <a:buNone/>
            </a:pPr>
            <a:r>
              <a:t/>
            </a:r>
            <a:endParaRPr sz="1400"/>
          </a:p>
        </p:txBody>
      </p:sp>
      <p:sp>
        <p:nvSpPr>
          <p:cNvPr id="702" name="Google Shape;702;p4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4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717" name="Google Shape;717;p46: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8" name="Google Shape;718;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sz="1400"/>
              <a:t>Во-вторых, даже когда происходит развитие технологий, накопление данных осознание новых возможностей не происходит одномоментно. Появление термина большие данные связывают с публикацией в журнале Nature, но также известно и то, что ранее этот термин уже употреблялся. Тем не менее, правильнее говорить именно о 2008 году, т.к. статья констатировала некий общественный статус технологий и запустила массовый процесс осознания её возможностей. Однако только в 2011 году появляется отчёт компании МакКинзи, который очень сильно повлиял на популяризацию тренда. Таким образом, с публикацией данного отчёта общество перешло в фазу создания новых технологий для обработки Big Data (большие инвестиции в рынок технологий BigData) и одновременной подготовки кадров для этой новой отрасли: Data Engineer, Data Scientists, BD-analyst (нехватка 140 тыс. специалистов).</a:t>
            </a:r>
            <a:endParaRPr/>
          </a:p>
          <a:p>
            <a:pPr indent="0" lvl="0" marL="0" rtl="0" algn="l">
              <a:spcBef>
                <a:spcPts val="0"/>
              </a:spcBef>
              <a:spcAft>
                <a:spcPts val="0"/>
              </a:spcAft>
              <a:buNone/>
            </a:pPr>
            <a:r>
              <a:t/>
            </a:r>
            <a:endParaRPr sz="1400"/>
          </a:p>
        </p:txBody>
      </p:sp>
      <p:sp>
        <p:nvSpPr>
          <p:cNvPr id="719" name="Google Shape;719;p4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4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733" name="Google Shape;733;p47: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4" name="Google Shape;734;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5" name="Google Shape;735;p4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4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741" name="Google Shape;741;p48: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2" name="Google Shape;742;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p4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4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756" name="Google Shape;756;p49: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7" name="Google Shape;757;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8" name="Google Shape;758;p4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39" name="Google Shape;139;p5: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 name="Google Shape;140;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5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771" name="Google Shape;771;p50: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2" name="Google Shape;772;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3" name="Google Shape;773;p5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5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786" name="Google Shape;786;p51: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7" name="Google Shape;787;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000"/>
              <a:buNone/>
            </a:pPr>
            <a:r>
              <a:rPr lang="en-US" sz="1000"/>
              <a:t>Вот мы подошли к основным мотивам развития  рынка БД:</a:t>
            </a:r>
            <a:endParaRPr/>
          </a:p>
          <a:p>
            <a:pPr indent="0" lvl="0" marL="0" rtl="0" algn="l">
              <a:spcBef>
                <a:spcPts val="0"/>
              </a:spcBef>
              <a:spcAft>
                <a:spcPts val="0"/>
              </a:spcAft>
              <a:buSzPts val="1000"/>
              <a:buNone/>
            </a:pPr>
            <a:r>
              <a:rPr lang="en-US" sz="1000"/>
              <a:t>увеличение потоков информации;</a:t>
            </a:r>
            <a:endParaRPr/>
          </a:p>
          <a:p>
            <a:pPr indent="0" lvl="0" marL="0" rtl="0" algn="l">
              <a:spcBef>
                <a:spcPts val="0"/>
              </a:spcBef>
              <a:spcAft>
                <a:spcPts val="0"/>
              </a:spcAft>
              <a:buSzPts val="1000"/>
              <a:buNone/>
            </a:pPr>
            <a:r>
              <a:rPr lang="en-US" sz="1000"/>
              <a:t>удешевление систем хранения на единицу информации;</a:t>
            </a:r>
            <a:endParaRPr/>
          </a:p>
          <a:p>
            <a:pPr indent="0" lvl="0" marL="0" rtl="0" algn="l">
              <a:spcBef>
                <a:spcPts val="0"/>
              </a:spcBef>
              <a:spcAft>
                <a:spcPts val="0"/>
              </a:spcAft>
              <a:buSzPts val="1000"/>
              <a:buNone/>
            </a:pPr>
            <a:r>
              <a:rPr lang="en-US" sz="1000"/>
              <a:t>усовершенствование технологий обработки информации.</a:t>
            </a:r>
            <a:endParaRPr/>
          </a:p>
          <a:p>
            <a:pPr indent="0" lvl="0" marL="0" rtl="0" algn="l">
              <a:spcBef>
                <a:spcPts val="0"/>
              </a:spcBef>
              <a:spcAft>
                <a:spcPts val="0"/>
              </a:spcAft>
              <a:buSzPts val="1000"/>
              <a:buNone/>
            </a:pPr>
            <a:r>
              <a:rPr lang="en-US" sz="1000"/>
              <a:t>При непрерывном потоке информации возникают все новые вопросы и затраты, наиболее актуальные - затраты на хранение. При условии высоких скоростей генерирования данных, например, сообщений вКонтакте или других соц.сетях, проблема сохранения и обработки на лету тоже становится заметной. С годами компании понимают, что данных уже настолько много, что осмысленно поставить вопрос: зачем нам испытывать издержки на их хранение? Появляется мысль о рациональном использовании сохранённых данных: давайте не будем их выбрасывать, а постараемся извлечь из них пользу. Так мы наблюдаем бум разных технологий хранения и обработки данных. Всё это положительно сказывается на рынке систем хранения данных. И чем они надёжнее, быстрее и эффективнее, тем больше их покупают, тем больше данных собирают, тем больше растёт потребность в сборе ещё каких-нибудь данных.</a:t>
            </a:r>
            <a:endParaRPr/>
          </a:p>
          <a:p>
            <a:pPr indent="0" lvl="0" marL="0" rtl="0" algn="l">
              <a:spcBef>
                <a:spcPts val="0"/>
              </a:spcBef>
              <a:spcAft>
                <a:spcPts val="0"/>
              </a:spcAft>
              <a:buSzPts val="1000"/>
              <a:buNone/>
            </a:pPr>
            <a:r>
              <a:rPr lang="en-US" sz="1000"/>
              <a:t>Компании, разрабатывающие системы хранения как раз и заинтересованы в популяризации больших данных, чтобы обеспечить себе рынок сбыта. Вторыми игроками на этом рынке оказываются компании, которые предлагают решения и услуги по извлечению из собранных данных новых знаний, сегментаций клиентов, новых решений старых и подступающих проблем. Возникают угрозы безопасности и вопросы законности сбора данных – это сдерживает развитие рынка, но с другой стороны придаёт ему устойчивость; но об этом попозже.</a:t>
            </a:r>
            <a:endParaRPr/>
          </a:p>
        </p:txBody>
      </p:sp>
      <p:sp>
        <p:nvSpPr>
          <p:cNvPr id="788" name="Google Shape;788;p5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5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801" name="Google Shape;801;p52: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2" name="Google Shape;802;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sz="1400"/>
              <a:t>Машинные данные можно условно разделить на несколько типов:</a:t>
            </a:r>
            <a:endParaRPr/>
          </a:p>
          <a:p>
            <a:pPr indent="-88900" lvl="0" marL="0" rtl="0" algn="l">
              <a:spcBef>
                <a:spcPts val="0"/>
              </a:spcBef>
              <a:spcAft>
                <a:spcPts val="0"/>
              </a:spcAft>
              <a:buSzPts val="1400"/>
              <a:buFont typeface="Calibri"/>
              <a:buAutoNum type="arabicPeriod"/>
            </a:pPr>
            <a:r>
              <a:rPr lang="en-US" sz="1400"/>
              <a:t>структурированная информация</a:t>
            </a:r>
            <a:endParaRPr/>
          </a:p>
          <a:p>
            <a:pPr indent="-88900" lvl="1" marL="685800" rtl="0" algn="l">
              <a:spcBef>
                <a:spcPts val="0"/>
              </a:spcBef>
              <a:spcAft>
                <a:spcPts val="0"/>
              </a:spcAft>
              <a:buSzPts val="1400"/>
              <a:buFont typeface="Calibri"/>
              <a:buAutoNum type="arabicPeriod"/>
            </a:pPr>
            <a:r>
              <a:rPr lang="en-US" sz="1400"/>
              <a:t>Таблицы СУБД с известными типами данных</a:t>
            </a:r>
            <a:endParaRPr/>
          </a:p>
          <a:p>
            <a:pPr indent="-88900" lvl="0" marL="0" rtl="0" algn="l">
              <a:spcBef>
                <a:spcPts val="0"/>
              </a:spcBef>
              <a:spcAft>
                <a:spcPts val="0"/>
              </a:spcAft>
              <a:buSzPts val="1400"/>
              <a:buFont typeface="Calibri"/>
              <a:buAutoNum type="arabicPeriod"/>
            </a:pPr>
            <a:r>
              <a:rPr lang="en-US" sz="1400"/>
              <a:t>Полуструктурированная информация</a:t>
            </a:r>
            <a:endParaRPr/>
          </a:p>
          <a:p>
            <a:pPr indent="-88900" lvl="1" marL="685800" rtl="0" algn="l">
              <a:spcBef>
                <a:spcPts val="0"/>
              </a:spcBef>
              <a:spcAft>
                <a:spcPts val="0"/>
              </a:spcAft>
              <a:buSzPts val="1400"/>
              <a:buFont typeface="Calibri"/>
              <a:buAutoNum type="arabicPeriod"/>
            </a:pPr>
            <a:r>
              <a:rPr lang="en-US" sz="1400"/>
              <a:t>XML-документы со своими XSD-схемами</a:t>
            </a:r>
            <a:endParaRPr/>
          </a:p>
          <a:p>
            <a:pPr indent="-88900" lvl="0" marL="0" rtl="0" algn="l">
              <a:spcBef>
                <a:spcPts val="0"/>
              </a:spcBef>
              <a:spcAft>
                <a:spcPts val="0"/>
              </a:spcAft>
              <a:buSzPts val="1400"/>
              <a:buFont typeface="Calibri"/>
              <a:buAutoNum type="arabicPeriod"/>
            </a:pPr>
            <a:r>
              <a:rPr lang="en-US" sz="1400"/>
              <a:t>Неструктурированная информация.</a:t>
            </a:r>
            <a:endParaRPr/>
          </a:p>
          <a:p>
            <a:pPr indent="-88900" lvl="1" marL="685800" rtl="0" algn="l">
              <a:spcBef>
                <a:spcPts val="0"/>
              </a:spcBef>
              <a:spcAft>
                <a:spcPts val="0"/>
              </a:spcAft>
              <a:buSzPts val="1400"/>
              <a:buFont typeface="Calibri"/>
              <a:buAutoNum type="arabicPeriod"/>
            </a:pPr>
            <a:r>
              <a:rPr lang="en-US" sz="1400"/>
              <a:t>Текстовые документы</a:t>
            </a:r>
            <a:endParaRPr/>
          </a:p>
          <a:p>
            <a:pPr indent="-88900" lvl="1" marL="685800" rtl="0" algn="l">
              <a:spcBef>
                <a:spcPts val="0"/>
              </a:spcBef>
              <a:spcAft>
                <a:spcPts val="0"/>
              </a:spcAft>
              <a:buSzPts val="1400"/>
              <a:buFont typeface="Calibri"/>
              <a:buAutoNum type="arabicPeriod"/>
            </a:pPr>
            <a:r>
              <a:rPr lang="en-US" sz="1400"/>
              <a:t>Видеоконтент</a:t>
            </a:r>
            <a:endParaRPr/>
          </a:p>
          <a:p>
            <a:pPr indent="-88900" lvl="1" marL="685800" rtl="0" algn="l">
              <a:spcBef>
                <a:spcPts val="0"/>
              </a:spcBef>
              <a:spcAft>
                <a:spcPts val="0"/>
              </a:spcAft>
              <a:buSzPts val="1400"/>
              <a:buFont typeface="Calibri"/>
              <a:buAutoNum type="arabicPeriod"/>
            </a:pPr>
            <a:r>
              <a:rPr lang="en-US" sz="1400"/>
              <a:t>Аудиоконтент.</a:t>
            </a:r>
            <a:endParaRPr/>
          </a:p>
          <a:p>
            <a:pPr indent="0" lvl="0" marL="0" rtl="0" algn="l">
              <a:spcBef>
                <a:spcPts val="0"/>
              </a:spcBef>
              <a:spcAft>
                <a:spcPts val="0"/>
              </a:spcAft>
              <a:buSzPts val="1400"/>
              <a:buNone/>
            </a:pPr>
            <a:r>
              <a:rPr lang="en-US" sz="1400"/>
              <a:t>Следует, однако, отметить, некоторую относительность этой классификации. Если вы спросите автора книги, является ли текст его рукописи структурированным, то он, конечно, ответит «да». Ведь он всё структурировал и даже заголовки жирным шрифтом выделил. Режиссер, конечно же, ответит «да» про свой фильм. Но с точки зрения машинной обработки, ничего не знающей о том, что знает автор книги или фильма – эта информация неструктурированная. Документы в виде XML могут дать определённую информацию о структуре, но способ обработки этой информации, т.е. метаинформация может быть неизвестна машине. В идеале было бы хорошо, если к каждому файлу прилагалась машинная инструкция (программа), которая бы описывала, как работать с этой информацией. То есть информация с т.зр. машины становится структурированной, если машина «знает», как её обрабатывать.</a:t>
            </a:r>
            <a:endParaRPr/>
          </a:p>
          <a:p>
            <a:pPr indent="0" lvl="0" marL="0" rtl="0" algn="l">
              <a:spcBef>
                <a:spcPts val="0"/>
              </a:spcBef>
              <a:spcAft>
                <a:spcPts val="0"/>
              </a:spcAft>
              <a:buNone/>
            </a:pPr>
            <a:r>
              <a:t/>
            </a:r>
            <a:endParaRPr sz="1400"/>
          </a:p>
        </p:txBody>
      </p:sp>
      <p:sp>
        <p:nvSpPr>
          <p:cNvPr id="803" name="Google Shape;803;p5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5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816" name="Google Shape;816;p53: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7" name="Google Shape;817;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sz="1400"/>
              <a:t>Машинные данные можно условно разделить на несколько типов:</a:t>
            </a:r>
            <a:endParaRPr/>
          </a:p>
          <a:p>
            <a:pPr indent="-88900" lvl="0" marL="0" rtl="0" algn="l">
              <a:spcBef>
                <a:spcPts val="0"/>
              </a:spcBef>
              <a:spcAft>
                <a:spcPts val="0"/>
              </a:spcAft>
              <a:buSzPts val="1400"/>
              <a:buFont typeface="Calibri"/>
              <a:buAutoNum type="arabicPeriod"/>
            </a:pPr>
            <a:r>
              <a:rPr lang="en-US" sz="1400"/>
              <a:t>структурированная информация</a:t>
            </a:r>
            <a:endParaRPr/>
          </a:p>
          <a:p>
            <a:pPr indent="-88900" lvl="1" marL="685800" rtl="0" algn="l">
              <a:spcBef>
                <a:spcPts val="0"/>
              </a:spcBef>
              <a:spcAft>
                <a:spcPts val="0"/>
              </a:spcAft>
              <a:buSzPts val="1400"/>
              <a:buFont typeface="Calibri"/>
              <a:buAutoNum type="arabicPeriod"/>
            </a:pPr>
            <a:r>
              <a:rPr lang="en-US" sz="1400"/>
              <a:t>Таблицы СУБД с известными типами данных</a:t>
            </a:r>
            <a:endParaRPr/>
          </a:p>
          <a:p>
            <a:pPr indent="-88900" lvl="0" marL="0" rtl="0" algn="l">
              <a:spcBef>
                <a:spcPts val="0"/>
              </a:spcBef>
              <a:spcAft>
                <a:spcPts val="0"/>
              </a:spcAft>
              <a:buSzPts val="1400"/>
              <a:buFont typeface="Calibri"/>
              <a:buAutoNum type="arabicPeriod"/>
            </a:pPr>
            <a:r>
              <a:rPr lang="en-US" sz="1400"/>
              <a:t>Полуструктурированная информация</a:t>
            </a:r>
            <a:endParaRPr/>
          </a:p>
          <a:p>
            <a:pPr indent="-88900" lvl="1" marL="685800" rtl="0" algn="l">
              <a:spcBef>
                <a:spcPts val="0"/>
              </a:spcBef>
              <a:spcAft>
                <a:spcPts val="0"/>
              </a:spcAft>
              <a:buSzPts val="1400"/>
              <a:buFont typeface="Calibri"/>
              <a:buAutoNum type="arabicPeriod"/>
            </a:pPr>
            <a:r>
              <a:rPr lang="en-US" sz="1400"/>
              <a:t>XML-документы со своими XSD-схемами</a:t>
            </a:r>
            <a:endParaRPr/>
          </a:p>
          <a:p>
            <a:pPr indent="-88900" lvl="0" marL="0" rtl="0" algn="l">
              <a:spcBef>
                <a:spcPts val="0"/>
              </a:spcBef>
              <a:spcAft>
                <a:spcPts val="0"/>
              </a:spcAft>
              <a:buSzPts val="1400"/>
              <a:buFont typeface="Calibri"/>
              <a:buAutoNum type="arabicPeriod"/>
            </a:pPr>
            <a:r>
              <a:rPr lang="en-US" sz="1400"/>
              <a:t>Неструктурированная информация.</a:t>
            </a:r>
            <a:endParaRPr/>
          </a:p>
          <a:p>
            <a:pPr indent="-88900" lvl="1" marL="685800" rtl="0" algn="l">
              <a:spcBef>
                <a:spcPts val="0"/>
              </a:spcBef>
              <a:spcAft>
                <a:spcPts val="0"/>
              </a:spcAft>
              <a:buSzPts val="1400"/>
              <a:buFont typeface="Calibri"/>
              <a:buAutoNum type="arabicPeriod"/>
            </a:pPr>
            <a:r>
              <a:rPr lang="en-US" sz="1400"/>
              <a:t>Текстовые документы</a:t>
            </a:r>
            <a:endParaRPr/>
          </a:p>
          <a:p>
            <a:pPr indent="-88900" lvl="1" marL="685800" rtl="0" algn="l">
              <a:spcBef>
                <a:spcPts val="0"/>
              </a:spcBef>
              <a:spcAft>
                <a:spcPts val="0"/>
              </a:spcAft>
              <a:buSzPts val="1400"/>
              <a:buFont typeface="Calibri"/>
              <a:buAutoNum type="arabicPeriod"/>
            </a:pPr>
            <a:r>
              <a:rPr lang="en-US" sz="1400"/>
              <a:t>Видеоконтент</a:t>
            </a:r>
            <a:endParaRPr/>
          </a:p>
          <a:p>
            <a:pPr indent="-88900" lvl="1" marL="685800" rtl="0" algn="l">
              <a:spcBef>
                <a:spcPts val="0"/>
              </a:spcBef>
              <a:spcAft>
                <a:spcPts val="0"/>
              </a:spcAft>
              <a:buSzPts val="1400"/>
              <a:buFont typeface="Calibri"/>
              <a:buAutoNum type="arabicPeriod"/>
            </a:pPr>
            <a:r>
              <a:rPr lang="en-US" sz="1400"/>
              <a:t>Аудиоконтент.</a:t>
            </a:r>
            <a:endParaRPr/>
          </a:p>
          <a:p>
            <a:pPr indent="0" lvl="0" marL="0" rtl="0" algn="l">
              <a:spcBef>
                <a:spcPts val="0"/>
              </a:spcBef>
              <a:spcAft>
                <a:spcPts val="0"/>
              </a:spcAft>
              <a:buSzPts val="1400"/>
              <a:buNone/>
            </a:pPr>
            <a:r>
              <a:rPr lang="en-US" sz="1400"/>
              <a:t>Следует, однако, отметить, некоторую относительность этой классификации. Если вы спросите автора книги, является ли текст его рукописи структурированным, то он, конечно, ответит «да». Ведь он всё структурировал и даже заголовки жирным шрифтом выделил. Режиссер, конечно же, ответит «да» про свой фильм. Но с точки зрения машинной обработки, ничего не знающей о том, что знает автор книги или фильма – эта информация неструктурированная. Документы в виде XML могут дать определённую информацию о структуре, но способ обработки этой информации, т.е. метаинформация может быть неизвестна машине. В идеале было бы хорошо, если к каждому файлу прилагалась машинная инструкция (программа), которая бы описывала, как работать с этой информацией. То есть информация с т.зр. машины становится структурированной, если машина «знает», как её обрабатывать.</a:t>
            </a:r>
            <a:endParaRPr/>
          </a:p>
          <a:p>
            <a:pPr indent="0" lvl="0" marL="0" rtl="0" algn="l">
              <a:spcBef>
                <a:spcPts val="0"/>
              </a:spcBef>
              <a:spcAft>
                <a:spcPts val="0"/>
              </a:spcAft>
              <a:buNone/>
            </a:pPr>
            <a:r>
              <a:t/>
            </a:r>
            <a:endParaRPr sz="1400"/>
          </a:p>
        </p:txBody>
      </p:sp>
      <p:sp>
        <p:nvSpPr>
          <p:cNvPr id="818" name="Google Shape;818;p5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5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831" name="Google Shape;831;p54: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2" name="Google Shape;832;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sz="1400"/>
              <a:t>Машинные данные можно условно разделить на несколько типов:</a:t>
            </a:r>
            <a:endParaRPr/>
          </a:p>
          <a:p>
            <a:pPr indent="-88900" lvl="0" marL="0" rtl="0" algn="l">
              <a:spcBef>
                <a:spcPts val="0"/>
              </a:spcBef>
              <a:spcAft>
                <a:spcPts val="0"/>
              </a:spcAft>
              <a:buSzPts val="1400"/>
              <a:buFont typeface="Calibri"/>
              <a:buAutoNum type="arabicPeriod"/>
            </a:pPr>
            <a:r>
              <a:rPr lang="en-US" sz="1400"/>
              <a:t>структурированная информация</a:t>
            </a:r>
            <a:endParaRPr/>
          </a:p>
          <a:p>
            <a:pPr indent="-88900" lvl="1" marL="685800" rtl="0" algn="l">
              <a:spcBef>
                <a:spcPts val="0"/>
              </a:spcBef>
              <a:spcAft>
                <a:spcPts val="0"/>
              </a:spcAft>
              <a:buSzPts val="1400"/>
              <a:buFont typeface="Calibri"/>
              <a:buAutoNum type="arabicPeriod"/>
            </a:pPr>
            <a:r>
              <a:rPr lang="en-US" sz="1400"/>
              <a:t>Таблицы СУБД с известными типами данных</a:t>
            </a:r>
            <a:endParaRPr/>
          </a:p>
          <a:p>
            <a:pPr indent="-88900" lvl="0" marL="0" rtl="0" algn="l">
              <a:spcBef>
                <a:spcPts val="0"/>
              </a:spcBef>
              <a:spcAft>
                <a:spcPts val="0"/>
              </a:spcAft>
              <a:buSzPts val="1400"/>
              <a:buFont typeface="Calibri"/>
              <a:buAutoNum type="arabicPeriod"/>
            </a:pPr>
            <a:r>
              <a:rPr lang="en-US" sz="1400"/>
              <a:t>Полуструктурированная информация</a:t>
            </a:r>
            <a:endParaRPr/>
          </a:p>
          <a:p>
            <a:pPr indent="-88900" lvl="1" marL="685800" rtl="0" algn="l">
              <a:spcBef>
                <a:spcPts val="0"/>
              </a:spcBef>
              <a:spcAft>
                <a:spcPts val="0"/>
              </a:spcAft>
              <a:buSzPts val="1400"/>
              <a:buFont typeface="Calibri"/>
              <a:buAutoNum type="arabicPeriod"/>
            </a:pPr>
            <a:r>
              <a:rPr lang="en-US" sz="1400"/>
              <a:t>XML-документы со своими XSD-схемами</a:t>
            </a:r>
            <a:endParaRPr/>
          </a:p>
          <a:p>
            <a:pPr indent="-88900" lvl="0" marL="0" rtl="0" algn="l">
              <a:spcBef>
                <a:spcPts val="0"/>
              </a:spcBef>
              <a:spcAft>
                <a:spcPts val="0"/>
              </a:spcAft>
              <a:buSzPts val="1400"/>
              <a:buFont typeface="Calibri"/>
              <a:buAutoNum type="arabicPeriod"/>
            </a:pPr>
            <a:r>
              <a:rPr lang="en-US" sz="1400"/>
              <a:t>Неструктурированная информация.</a:t>
            </a:r>
            <a:endParaRPr/>
          </a:p>
          <a:p>
            <a:pPr indent="-88900" lvl="1" marL="685800" rtl="0" algn="l">
              <a:spcBef>
                <a:spcPts val="0"/>
              </a:spcBef>
              <a:spcAft>
                <a:spcPts val="0"/>
              </a:spcAft>
              <a:buSzPts val="1400"/>
              <a:buFont typeface="Calibri"/>
              <a:buAutoNum type="arabicPeriod"/>
            </a:pPr>
            <a:r>
              <a:rPr lang="en-US" sz="1400"/>
              <a:t>Текстовые документы</a:t>
            </a:r>
            <a:endParaRPr/>
          </a:p>
          <a:p>
            <a:pPr indent="-88900" lvl="1" marL="685800" rtl="0" algn="l">
              <a:spcBef>
                <a:spcPts val="0"/>
              </a:spcBef>
              <a:spcAft>
                <a:spcPts val="0"/>
              </a:spcAft>
              <a:buSzPts val="1400"/>
              <a:buFont typeface="Calibri"/>
              <a:buAutoNum type="arabicPeriod"/>
            </a:pPr>
            <a:r>
              <a:rPr lang="en-US" sz="1400"/>
              <a:t>Видеоконтент</a:t>
            </a:r>
            <a:endParaRPr/>
          </a:p>
          <a:p>
            <a:pPr indent="-88900" lvl="1" marL="685800" rtl="0" algn="l">
              <a:spcBef>
                <a:spcPts val="0"/>
              </a:spcBef>
              <a:spcAft>
                <a:spcPts val="0"/>
              </a:spcAft>
              <a:buSzPts val="1400"/>
              <a:buFont typeface="Calibri"/>
              <a:buAutoNum type="arabicPeriod"/>
            </a:pPr>
            <a:r>
              <a:rPr lang="en-US" sz="1400"/>
              <a:t>Аудиоконтент.</a:t>
            </a:r>
            <a:endParaRPr/>
          </a:p>
          <a:p>
            <a:pPr indent="0" lvl="0" marL="0" rtl="0" algn="l">
              <a:spcBef>
                <a:spcPts val="0"/>
              </a:spcBef>
              <a:spcAft>
                <a:spcPts val="0"/>
              </a:spcAft>
              <a:buSzPts val="1400"/>
              <a:buNone/>
            </a:pPr>
            <a:r>
              <a:rPr lang="en-US" sz="1400"/>
              <a:t>Следует, однако, отметить, некоторую относительность этой классификации. Если вы спросите автора книги, является ли текст его рукописи структурированным, то он, конечно, ответит «да». Ведь он всё структурировал и даже заголовки жирным шрифтом выделил. Режиссер, конечно же, ответит «да» про свой фильм. Но с точки зрения машинной обработки, ничего не знающей о том, что знает автор книги или фильма – эта информация неструктурированная. Документы в виде XML могут дать определённую информацию о структуре, но способ обработки этой информации, т.е. метаинформация может быть неизвестна машине. В идеале было бы хорошо, если к каждому файлу прилагалась машинная инструкция (программа), которая бы описывала, как работать с этой информацией. То есть информация с т.зр. машины становится структурированной, если машина «знает», как её обрабатывать.</a:t>
            </a:r>
            <a:endParaRPr/>
          </a:p>
          <a:p>
            <a:pPr indent="0" lvl="0" marL="0" rtl="0" algn="l">
              <a:spcBef>
                <a:spcPts val="0"/>
              </a:spcBef>
              <a:spcAft>
                <a:spcPts val="0"/>
              </a:spcAft>
              <a:buNone/>
            </a:pPr>
            <a:r>
              <a:t/>
            </a:r>
            <a:endParaRPr sz="1400"/>
          </a:p>
        </p:txBody>
      </p:sp>
      <p:sp>
        <p:nvSpPr>
          <p:cNvPr id="833" name="Google Shape;833;p5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5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846" name="Google Shape;846;p55: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7" name="Google Shape;847;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sz="1400"/>
              <a:t>Машинные данные можно условно разделить на несколько типов:</a:t>
            </a:r>
            <a:endParaRPr/>
          </a:p>
          <a:p>
            <a:pPr indent="-88900" lvl="0" marL="0" rtl="0" algn="l">
              <a:spcBef>
                <a:spcPts val="0"/>
              </a:spcBef>
              <a:spcAft>
                <a:spcPts val="0"/>
              </a:spcAft>
              <a:buSzPts val="1400"/>
              <a:buFont typeface="Calibri"/>
              <a:buAutoNum type="arabicPeriod"/>
            </a:pPr>
            <a:r>
              <a:rPr lang="en-US" sz="1400"/>
              <a:t>структурированная информация</a:t>
            </a:r>
            <a:endParaRPr/>
          </a:p>
          <a:p>
            <a:pPr indent="-88900" lvl="1" marL="685800" rtl="0" algn="l">
              <a:spcBef>
                <a:spcPts val="0"/>
              </a:spcBef>
              <a:spcAft>
                <a:spcPts val="0"/>
              </a:spcAft>
              <a:buSzPts val="1400"/>
              <a:buFont typeface="Calibri"/>
              <a:buAutoNum type="arabicPeriod"/>
            </a:pPr>
            <a:r>
              <a:rPr lang="en-US" sz="1400"/>
              <a:t>Таблицы СУБД с известными типами данных</a:t>
            </a:r>
            <a:endParaRPr/>
          </a:p>
          <a:p>
            <a:pPr indent="-88900" lvl="0" marL="0" rtl="0" algn="l">
              <a:spcBef>
                <a:spcPts val="0"/>
              </a:spcBef>
              <a:spcAft>
                <a:spcPts val="0"/>
              </a:spcAft>
              <a:buSzPts val="1400"/>
              <a:buFont typeface="Calibri"/>
              <a:buAutoNum type="arabicPeriod"/>
            </a:pPr>
            <a:r>
              <a:rPr lang="en-US" sz="1400"/>
              <a:t>Полуструктурированная информация</a:t>
            </a:r>
            <a:endParaRPr/>
          </a:p>
          <a:p>
            <a:pPr indent="-88900" lvl="1" marL="685800" rtl="0" algn="l">
              <a:spcBef>
                <a:spcPts val="0"/>
              </a:spcBef>
              <a:spcAft>
                <a:spcPts val="0"/>
              </a:spcAft>
              <a:buSzPts val="1400"/>
              <a:buFont typeface="Calibri"/>
              <a:buAutoNum type="arabicPeriod"/>
            </a:pPr>
            <a:r>
              <a:rPr lang="en-US" sz="1400"/>
              <a:t>XML-документы со своими XSD-схемами</a:t>
            </a:r>
            <a:endParaRPr/>
          </a:p>
          <a:p>
            <a:pPr indent="-88900" lvl="0" marL="0" rtl="0" algn="l">
              <a:spcBef>
                <a:spcPts val="0"/>
              </a:spcBef>
              <a:spcAft>
                <a:spcPts val="0"/>
              </a:spcAft>
              <a:buSzPts val="1400"/>
              <a:buFont typeface="Calibri"/>
              <a:buAutoNum type="arabicPeriod"/>
            </a:pPr>
            <a:r>
              <a:rPr lang="en-US" sz="1400"/>
              <a:t>Неструктурированная информация.</a:t>
            </a:r>
            <a:endParaRPr/>
          </a:p>
          <a:p>
            <a:pPr indent="-88900" lvl="1" marL="685800" rtl="0" algn="l">
              <a:spcBef>
                <a:spcPts val="0"/>
              </a:spcBef>
              <a:spcAft>
                <a:spcPts val="0"/>
              </a:spcAft>
              <a:buSzPts val="1400"/>
              <a:buFont typeface="Calibri"/>
              <a:buAutoNum type="arabicPeriod"/>
            </a:pPr>
            <a:r>
              <a:rPr lang="en-US" sz="1400"/>
              <a:t>Текстовые документы</a:t>
            </a:r>
            <a:endParaRPr/>
          </a:p>
          <a:p>
            <a:pPr indent="-88900" lvl="1" marL="685800" rtl="0" algn="l">
              <a:spcBef>
                <a:spcPts val="0"/>
              </a:spcBef>
              <a:spcAft>
                <a:spcPts val="0"/>
              </a:spcAft>
              <a:buSzPts val="1400"/>
              <a:buFont typeface="Calibri"/>
              <a:buAutoNum type="arabicPeriod"/>
            </a:pPr>
            <a:r>
              <a:rPr lang="en-US" sz="1400"/>
              <a:t>Видеоконтент</a:t>
            </a:r>
            <a:endParaRPr/>
          </a:p>
          <a:p>
            <a:pPr indent="-88900" lvl="1" marL="685800" rtl="0" algn="l">
              <a:spcBef>
                <a:spcPts val="0"/>
              </a:spcBef>
              <a:spcAft>
                <a:spcPts val="0"/>
              </a:spcAft>
              <a:buSzPts val="1400"/>
              <a:buFont typeface="Calibri"/>
              <a:buAutoNum type="arabicPeriod"/>
            </a:pPr>
            <a:r>
              <a:rPr lang="en-US" sz="1400"/>
              <a:t>Аудиоконтент.</a:t>
            </a:r>
            <a:endParaRPr/>
          </a:p>
          <a:p>
            <a:pPr indent="0" lvl="0" marL="0" rtl="0" algn="l">
              <a:spcBef>
                <a:spcPts val="0"/>
              </a:spcBef>
              <a:spcAft>
                <a:spcPts val="0"/>
              </a:spcAft>
              <a:buSzPts val="1400"/>
              <a:buNone/>
            </a:pPr>
            <a:r>
              <a:rPr lang="en-US" sz="1400"/>
              <a:t>Следует, однако, отметить, некоторую относительность этой классификации. Если вы спросите автора книги, является ли текст его рукописи структурированным, то он, конечно, ответит «да». Ведь он всё структурировал и даже заголовки жирным шрифтом выделил. Режиссер, конечно же, ответит «да» про свой фильм. Но с точки зрения машинной обработки, ничего не знающей о том, что знает автор книги или фильма – эта информация неструктурированная. Документы в виде XML могут дать определённую информацию о структуре, но способ обработки этой информации, т.е. метаинформация может быть неизвестна машине. В идеале было бы хорошо, если к каждому файлу прилагалась машинная инструкция (программа), которая бы описывала, как работать с этой информацией. То есть информация с т.зр. машины становится структурированной, если машина «знает», как её обрабатывать.</a:t>
            </a:r>
            <a:endParaRPr/>
          </a:p>
          <a:p>
            <a:pPr indent="0" lvl="0" marL="0" rtl="0" algn="l">
              <a:spcBef>
                <a:spcPts val="0"/>
              </a:spcBef>
              <a:spcAft>
                <a:spcPts val="0"/>
              </a:spcAft>
              <a:buNone/>
            </a:pPr>
            <a:r>
              <a:t/>
            </a:r>
            <a:endParaRPr sz="1400"/>
          </a:p>
        </p:txBody>
      </p:sp>
      <p:sp>
        <p:nvSpPr>
          <p:cNvPr id="848" name="Google Shape;848;p5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5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863" name="Google Shape;863;p56: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4" name="Google Shape;864;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5" name="Google Shape;865;p5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5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878" name="Google Shape;878;p57: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9" name="Google Shape;879;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sz="1400"/>
              <a:t>Отдельно следует упомянуть виртуализацию – это технологии которые позволили оторваться от конкретных физических устройств и моделировать их уже в виртуальной среде, что тоже придало некоторое ускорение в развитии облачных технологий, а значит и общей доступности ИТ для более широкого круга компаний и населения.</a:t>
            </a:r>
            <a:endParaRPr/>
          </a:p>
          <a:p>
            <a:pPr indent="0" lvl="0" marL="0" rtl="0" algn="l">
              <a:spcBef>
                <a:spcPts val="0"/>
              </a:spcBef>
              <a:spcAft>
                <a:spcPts val="0"/>
              </a:spcAft>
              <a:buNone/>
            </a:pPr>
            <a:r>
              <a:t/>
            </a:r>
            <a:endParaRPr sz="1400"/>
          </a:p>
        </p:txBody>
      </p:sp>
      <p:sp>
        <p:nvSpPr>
          <p:cNvPr id="880" name="Google Shape;880;p5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5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893" name="Google Shape;893;p58: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4" name="Google Shape;894;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sz="1400"/>
              <a:t>Отдельно следует упомянуть виртуализацию – это технологии которые позволили оторваться от конкретных физических устройств и моделировать их уже в виртуальной среде, что тоже придало некоторое ускорение в развитии облачных технологий, а значит и общей доступности ИТ для более широкого круга компаний и населения.</a:t>
            </a:r>
            <a:endParaRPr/>
          </a:p>
          <a:p>
            <a:pPr indent="0" lvl="0" marL="0" rtl="0" algn="l">
              <a:spcBef>
                <a:spcPts val="0"/>
              </a:spcBef>
              <a:spcAft>
                <a:spcPts val="0"/>
              </a:spcAft>
              <a:buNone/>
            </a:pPr>
            <a:r>
              <a:t/>
            </a:r>
            <a:endParaRPr sz="1400"/>
          </a:p>
        </p:txBody>
      </p:sp>
      <p:sp>
        <p:nvSpPr>
          <p:cNvPr id="895" name="Google Shape;895;p5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5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908" name="Google Shape;908;p59: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9" name="Google Shape;909;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sz="1400"/>
              <a:t>Отдельно следует упомянуть виртуализацию – это технологии которые позволили оторваться от конкретных физических устройств и моделировать их уже в виртуальной среде, что тоже придало некоторое ускорение в развитии облачных технологий, а значит и общей доступности ИТ для более широкого круга компаний и населения.</a:t>
            </a:r>
            <a:endParaRPr/>
          </a:p>
          <a:p>
            <a:pPr indent="0" lvl="0" marL="0" rtl="0" algn="l">
              <a:spcBef>
                <a:spcPts val="0"/>
              </a:spcBef>
              <a:spcAft>
                <a:spcPts val="0"/>
              </a:spcAft>
              <a:buNone/>
            </a:pPr>
            <a:r>
              <a:t/>
            </a:r>
            <a:endParaRPr sz="1400"/>
          </a:p>
        </p:txBody>
      </p:sp>
      <p:sp>
        <p:nvSpPr>
          <p:cNvPr id="910" name="Google Shape;910;p5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53" name="Google Shape;153;p6: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4" name="Google Shape;15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Давайте попробуем установить, что для нас Большие данные на данный момент. Подумайте, вспомните основные ассоциации, попробуйте зарисовать ментальную карту всего, что Вы знаете о больших данных. Выделите затем отдельно то, что на ваш взгляд относится к аналитике больших данных. Возьмите на это 5 минут. Рекомендую воспользоваться каким-нибудь mindmap-инструментом. Итак, нажмите на паузу, а на следующем слайде мы сверимся с вами и вы определите процент попадания.</a:t>
            </a:r>
            <a:endParaRPr/>
          </a:p>
        </p:txBody>
      </p:sp>
      <p:sp>
        <p:nvSpPr>
          <p:cNvPr id="155" name="Google Shape;155;p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6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923" name="Google Shape;923;p60: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4" name="Google Shape;924;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sz="1400"/>
              <a:t>Отдельно следует упомянуть виртуализацию – это технологии которые позволили оторваться от конкретных физических устройств и моделировать их уже в виртуальной среде, что тоже придало некоторое ускорение в развитии облачных технологий, а значит и общей доступности ИТ для более широкого круга компаний и населения.</a:t>
            </a:r>
            <a:endParaRPr/>
          </a:p>
          <a:p>
            <a:pPr indent="0" lvl="0" marL="0" rtl="0" algn="l">
              <a:spcBef>
                <a:spcPts val="0"/>
              </a:spcBef>
              <a:spcAft>
                <a:spcPts val="0"/>
              </a:spcAft>
              <a:buNone/>
            </a:pPr>
            <a:r>
              <a:t/>
            </a:r>
            <a:endParaRPr sz="1400"/>
          </a:p>
        </p:txBody>
      </p:sp>
      <p:sp>
        <p:nvSpPr>
          <p:cNvPr id="925" name="Google Shape;925;p6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6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938" name="Google Shape;938;p61: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9" name="Google Shape;939;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0" name="Google Shape;940;p6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6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946" name="Google Shape;946;p62: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7" name="Google Shape;947;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sz="1400"/>
              <a:t>Необходимо остановиться на понятии Большие данные. Если понимать это как проблему, которая не решается на существующем уровне технологий, что такое понятие очень расплывчато по определению. Если завтра изобретут технологию, решающую проблему, что это уже не большие данные – так выходит? Выходит, что так. Но это и характерно для проблемы. Сделали технологию – проблема ушла.</a:t>
            </a:r>
            <a:endParaRPr/>
          </a:p>
          <a:p>
            <a:pPr indent="0" lvl="0" marL="0" rtl="0" algn="l">
              <a:spcBef>
                <a:spcPts val="0"/>
              </a:spcBef>
              <a:spcAft>
                <a:spcPts val="0"/>
              </a:spcAft>
              <a:buSzPts val="1400"/>
              <a:buNone/>
            </a:pPr>
            <a:r>
              <a:t/>
            </a:r>
            <a:endParaRPr sz="1400"/>
          </a:p>
          <a:p>
            <a:pPr indent="0" lvl="0" marL="0" rtl="0" algn="l">
              <a:spcBef>
                <a:spcPts val="0"/>
              </a:spcBef>
              <a:spcAft>
                <a:spcPts val="0"/>
              </a:spcAft>
              <a:buSzPts val="1400"/>
              <a:buNone/>
            </a:pPr>
            <a:r>
              <a:rPr lang="en-US" sz="1400"/>
              <a:t>Мы видим, что приведённые определения существенно разнятся. И это нормально для молодого направления деятельности. Мы будем считать «большими данными» только первую часть определения русской википедии, т.е. подходы, инструменты и методы обработки данных больших объёмов и многообразия для получения результатов, в условиях непрерывного прироста информации и её значительной распределённости. Также будем понимать и сами данные, обрабатываемые этими методами.</a:t>
            </a:r>
            <a:endParaRPr/>
          </a:p>
          <a:p>
            <a:pPr indent="0" lvl="0" marL="0" rtl="0" algn="l">
              <a:spcBef>
                <a:spcPts val="0"/>
              </a:spcBef>
              <a:spcAft>
                <a:spcPts val="0"/>
              </a:spcAft>
              <a:buNone/>
            </a:pPr>
            <a:r>
              <a:t/>
            </a:r>
            <a:endParaRPr sz="1400"/>
          </a:p>
        </p:txBody>
      </p:sp>
      <p:sp>
        <p:nvSpPr>
          <p:cNvPr id="948" name="Google Shape;948;p6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6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957" name="Google Shape;957;p63: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58" name="Google Shape;958;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Проблема в том, что имея видеозапись мы не можем сказать, о каком она объекте, пока не просмотрим.</a:t>
            </a:r>
            <a:endParaRPr/>
          </a:p>
          <a:p>
            <a:pPr indent="0" lvl="0" marL="0" rtl="0" algn="l">
              <a:spcBef>
                <a:spcPts val="0"/>
              </a:spcBef>
              <a:spcAft>
                <a:spcPts val="0"/>
              </a:spcAft>
              <a:buSzPts val="1800"/>
              <a:buNone/>
            </a:pPr>
            <a:r>
              <a:rPr lang="en-US"/>
              <a:t>А можем ли мы автоматически это определить? Распознать фрагменты и присвоить метки – структурировать эти данные.</a:t>
            </a:r>
            <a:endParaRPr/>
          </a:p>
        </p:txBody>
      </p:sp>
      <p:sp>
        <p:nvSpPr>
          <p:cNvPr id="959" name="Google Shape;959;p6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4" name="Google Shape;974;p64: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6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987" name="Google Shape;987;p65: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8" name="Google Shape;988;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9" name="Google Shape;989;p6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p6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995" name="Google Shape;995;p66: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6" name="Google Shape;996;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sz="1400"/>
              <a:t>При таких объёмах информации возникает не только проблема их хранения, но и проблема их последующего извлечения. При настоящей мощности каналов связи, например, мы в Новосибирске не сможем получить всю информацию сгенерированную БАК в Швейцарии. Мы можем передать лишь незначительную часть. Тем не менее, люди каким-то образом проводят анализ этих данных. Итак, мы имеем проблему извлечения и анализа информации и систем хранения. Рассмотрим её подробнее.</a:t>
            </a:r>
            <a:endParaRPr/>
          </a:p>
          <a:p>
            <a:pPr indent="0" lvl="0" marL="0" rtl="0" algn="l">
              <a:spcBef>
                <a:spcPts val="0"/>
              </a:spcBef>
              <a:spcAft>
                <a:spcPts val="0"/>
              </a:spcAft>
              <a:buSzPts val="1800"/>
              <a:buNone/>
            </a:pPr>
            <a:r>
              <a:t/>
            </a:r>
            <a:endParaRPr/>
          </a:p>
          <a:p>
            <a:pPr indent="0" lvl="0" marL="0" rtl="0" algn="l">
              <a:spcBef>
                <a:spcPts val="0"/>
              </a:spcBef>
              <a:spcAft>
                <a:spcPts val="0"/>
              </a:spcAft>
              <a:buNone/>
            </a:pPr>
            <a:r>
              <a:t/>
            </a:r>
            <a:endParaRPr/>
          </a:p>
        </p:txBody>
      </p:sp>
      <p:sp>
        <p:nvSpPr>
          <p:cNvPr id="997" name="Google Shape;997;p6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p6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132" name="Google Shape;1132;p67: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3" name="Google Shape;1133;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t/>
            </a:r>
            <a:endParaRPr/>
          </a:p>
          <a:p>
            <a:pPr indent="0" lvl="0" marL="0" rtl="0" algn="l">
              <a:spcBef>
                <a:spcPts val="0"/>
              </a:spcBef>
              <a:spcAft>
                <a:spcPts val="0"/>
              </a:spcAft>
              <a:buNone/>
            </a:pPr>
            <a:r>
              <a:t/>
            </a:r>
            <a:endParaRPr/>
          </a:p>
        </p:txBody>
      </p:sp>
      <p:sp>
        <p:nvSpPr>
          <p:cNvPr id="1134" name="Google Shape;1134;p6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6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146" name="Google Shape;1146;p68: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7" name="Google Shape;1147;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8" name="Google Shape;1148;p6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6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159" name="Google Shape;1159;p69: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0" name="Google Shape;1160;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1" name="Google Shape;1161;p6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67" name="Google Shape;167;p7: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8" name="Google Shape;168;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Давайте попробуем установить, что для нас Большие данные на данный момент. Подумайте, вспомните основные ассоциации, попробуйте зарисовать ментальную карту всего, что Вы знаете о больших данных. Выделите затем отдельно то, что на ваш взгляд относится к аналитике больших данных. Возьмите на это 5 минут. Рекомендую воспользоваться каким-нибудь mindmap-инструментом. Итак, нажмите на паузу, а на следующем слайде мы сверимся с вами и вы определите процент попадания.</a:t>
            </a:r>
            <a:endParaRPr/>
          </a:p>
        </p:txBody>
      </p:sp>
      <p:sp>
        <p:nvSpPr>
          <p:cNvPr id="169" name="Google Shape;169;p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7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173" name="Google Shape;1173;p70: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4" name="Google Shape;1174;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5" name="Google Shape;1175;p7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7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188" name="Google Shape;1188;p71: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9" name="Google Shape;1189;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0" name="Google Shape;1190;p7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7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205" name="Google Shape;1205;p72: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6" name="Google Shape;1206;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7" name="Google Shape;1207;p7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p7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221" name="Google Shape;1221;p73: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2" name="Google Shape;1222;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3" name="Google Shape;1223;p7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p7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237" name="Google Shape;1237;p74: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8" name="Google Shape;1238;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9" name="Google Shape;1239;p7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p7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253" name="Google Shape;1253;p75: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4" name="Google Shape;1254;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5" name="Google Shape;1255;p7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7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269" name="Google Shape;1269;p76: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0" name="Google Shape;1270;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1" name="Google Shape;1271;p7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7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277" name="Google Shape;1277;p77: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8" name="Google Shape;1278;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9" name="Google Shape;1279;p7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p7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292" name="Google Shape;1292;p78: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93" name="Google Shape;1293;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4" name="Google Shape;1294;p7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7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307" name="Google Shape;1307;p79: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08" name="Google Shape;1308;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9" name="Google Shape;1309;p7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8: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p8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322" name="Google Shape;1322;p80: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3" name="Google Shape;1323;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4" name="Google Shape;1324;p8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p8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338" name="Google Shape;1338;p81: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9" name="Google Shape;1339;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0" name="Google Shape;1340;p8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p8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355" name="Google Shape;1355;p82: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6" name="Google Shape;1356;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7" name="Google Shape;1357;p8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p8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371" name="Google Shape;1371;p83: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2" name="Google Shape;1372;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p8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8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387" name="Google Shape;1387;p84: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8" name="Google Shape;1388;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Позднее на рынке появился целый ряд решений, в которых использовались принципы, реализованные в MapReduce. К ним можно отнести продукты компаний Teradata, Aster Data, Netezza, DATAllegro, Microsoft (SQL Server, Project Madison), Dataupia, Vertica, ParAccel, Neoview, Greenplum, IBM (DB2, проект Database Partitioning Feature) и Oracle (проект Exadata). </a:t>
            </a:r>
            <a:endParaRPr/>
          </a:p>
        </p:txBody>
      </p:sp>
      <p:sp>
        <p:nvSpPr>
          <p:cNvPr id="1389" name="Google Shape;1389;p8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8" name="Google Shape;1398;p85: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0" name="Google Shape;1410;p86: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3" name="Google Shape;1423;p87: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8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435" name="Google Shape;1435;p88: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6" name="Google Shape;1436;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7" name="Google Shape;1437;p8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p8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457" name="Google Shape;1457;p89:notes"/>
          <p:cNvSpPr/>
          <p:nvPr>
            <p:ph idx="2" type="sldImg"/>
          </p:nvPr>
        </p:nvSpPr>
        <p:spPr>
          <a:xfrm>
            <a:off x="955675" y="685800"/>
            <a:ext cx="4946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8" name="Google Shape;1458;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В принципе Вы могли бы взять книгу R in a Nutshell, там всё достаточно ясно написано и изложение в этой лекции в целом укладывается в изложение книги.</a:t>
            </a:r>
            <a:endParaRPr/>
          </a:p>
          <a:p>
            <a:pPr indent="0" lvl="0" marL="0" rtl="0" algn="l">
              <a:spcBef>
                <a:spcPts val="0"/>
              </a:spcBef>
              <a:spcAft>
                <a:spcPts val="0"/>
              </a:spcAft>
              <a:buSzPts val="1800"/>
              <a:buNone/>
            </a:pPr>
            <a:r>
              <a:rPr lang="en-US"/>
              <a:t>Однако в режиме видеолекции вы можете лучше понять назначение языка и способы его использования. Это не отменяет необходимость практики программирования и я рекомендую Вам после прослушивания каждого фрагмента лекции, а также по ходу прослушивания проверять весь написанный в слайдах код, исполняя, модифицируя его и тестируя свои гипотезы в какой-нибудь подходящей среде исполнения. Мы будем использовать Rstudio – бесплатная IDE для написания программ на языке R.</a:t>
            </a:r>
            <a:endParaRPr/>
          </a:p>
          <a:p>
            <a:pPr indent="0" lvl="0" marL="0" rtl="0" algn="l">
              <a:spcBef>
                <a:spcPts val="0"/>
              </a:spcBef>
              <a:spcAft>
                <a:spcPts val="0"/>
              </a:spcAft>
              <a:buNone/>
            </a:pPr>
            <a:r>
              <a:t/>
            </a:r>
            <a:endParaRPr/>
          </a:p>
        </p:txBody>
      </p:sp>
      <p:sp>
        <p:nvSpPr>
          <p:cNvPr id="1459" name="Google Shape;1459;p8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9: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5" name="Google Shape;1475;p90: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8" name="Google Shape;1488;p91:notes"/>
          <p:cNvSpPr/>
          <p:nvPr>
            <p:ph idx="2" type="sldImg"/>
          </p:nvPr>
        </p:nvSpPr>
        <p:spPr>
          <a:xfrm>
            <a:off x="957262" y="685800"/>
            <a:ext cx="49434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type="title">
  <p:cSld name="TITLE">
    <p:spTree>
      <p:nvGrpSpPr>
        <p:cNvPr id="16" name="Shape 16"/>
        <p:cNvGrpSpPr/>
        <p:nvPr/>
      </p:nvGrpSpPr>
      <p:grpSpPr>
        <a:xfrm>
          <a:off x="0" y="0"/>
          <a:ext cx="0" cy="0"/>
          <a:chOff x="0" y="0"/>
          <a:chExt cx="0" cy="0"/>
        </a:xfrm>
      </p:grpSpPr>
      <p:sp>
        <p:nvSpPr>
          <p:cNvPr id="17" name="Google Shape;17;p93"/>
          <p:cNvSpPr txBox="1"/>
          <p:nvPr>
            <p:ph type="ctrTitle"/>
          </p:nvPr>
        </p:nvSpPr>
        <p:spPr>
          <a:xfrm>
            <a:off x="0" y="1093920"/>
            <a:ext cx="5300605" cy="152753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 name="Google Shape;18;p93"/>
          <p:cNvSpPr txBox="1"/>
          <p:nvPr>
            <p:ph idx="1" type="subTitle"/>
          </p:nvPr>
        </p:nvSpPr>
        <p:spPr>
          <a:xfrm>
            <a:off x="13416" y="3114194"/>
            <a:ext cx="5206256" cy="1821162"/>
          </a:xfrm>
          <a:prstGeom prst="rect">
            <a:avLst/>
          </a:prstGeom>
          <a:noFill/>
          <a:ln>
            <a:noFill/>
          </a:ln>
        </p:spPr>
        <p:txBody>
          <a:bodyPr anchorCtr="0" anchor="t" bIns="45700" lIns="91425" spcFirstLastPara="1" rIns="91425" wrap="square" tIns="45700">
            <a:noAutofit/>
          </a:bodyPr>
          <a:lstStyle>
            <a:lvl1pPr lvl="0" algn="ctr">
              <a:spcBef>
                <a:spcPts val="660"/>
              </a:spcBef>
              <a:spcAft>
                <a:spcPts val="0"/>
              </a:spcAft>
              <a:buClr>
                <a:srgbClr val="888888"/>
              </a:buClr>
              <a:buSzPts val="3300"/>
              <a:buNone/>
              <a:defRPr>
                <a:solidFill>
                  <a:srgbClr val="888888"/>
                </a:solidFill>
              </a:defRPr>
            </a:lvl1pPr>
            <a:lvl2pPr lvl="1" algn="ctr">
              <a:spcBef>
                <a:spcPts val="580"/>
              </a:spcBef>
              <a:spcAft>
                <a:spcPts val="0"/>
              </a:spcAft>
              <a:buClr>
                <a:srgbClr val="888888"/>
              </a:buClr>
              <a:buSzPts val="29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16"/>
              </a:spcBef>
              <a:spcAft>
                <a:spcPts val="0"/>
              </a:spcAft>
              <a:buClr>
                <a:srgbClr val="888888"/>
              </a:buClr>
              <a:buSzPts val="2078"/>
              <a:buNone/>
              <a:defRPr>
                <a:solidFill>
                  <a:srgbClr val="888888"/>
                </a:solidFill>
              </a:defRPr>
            </a:lvl6pPr>
            <a:lvl7pPr lvl="6" algn="ctr">
              <a:spcBef>
                <a:spcPts val="416"/>
              </a:spcBef>
              <a:spcAft>
                <a:spcPts val="0"/>
              </a:spcAft>
              <a:buClr>
                <a:srgbClr val="888888"/>
              </a:buClr>
              <a:buSzPts val="2078"/>
              <a:buNone/>
              <a:defRPr>
                <a:solidFill>
                  <a:srgbClr val="888888"/>
                </a:solidFill>
              </a:defRPr>
            </a:lvl7pPr>
            <a:lvl8pPr lvl="7" algn="ctr">
              <a:spcBef>
                <a:spcPts val="416"/>
              </a:spcBef>
              <a:spcAft>
                <a:spcPts val="0"/>
              </a:spcAft>
              <a:buClr>
                <a:srgbClr val="888888"/>
              </a:buClr>
              <a:buSzPts val="2078"/>
              <a:buNone/>
              <a:defRPr>
                <a:solidFill>
                  <a:srgbClr val="888888"/>
                </a:solidFill>
              </a:defRPr>
            </a:lvl8pPr>
            <a:lvl9pPr lvl="8" algn="ctr">
              <a:spcBef>
                <a:spcPts val="416"/>
              </a:spcBef>
              <a:spcAft>
                <a:spcPts val="0"/>
              </a:spcAft>
              <a:buClr>
                <a:srgbClr val="888888"/>
              </a:buClr>
              <a:buSzPts val="2078"/>
              <a:buNone/>
              <a:defRPr>
                <a:solidFill>
                  <a:srgbClr val="888888"/>
                </a:solidFill>
              </a:defRPr>
            </a:lvl9pPr>
          </a:lstStyle>
          <a:p/>
        </p:txBody>
      </p:sp>
      <p:sp>
        <p:nvSpPr>
          <p:cNvPr id="19" name="Google Shape;19;p93"/>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93"/>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93"/>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объекта" type="twoObj">
  <p:cSld name="TWO_OBJECTS">
    <p:spTree>
      <p:nvGrpSpPr>
        <p:cNvPr id="78" name="Shape 78"/>
        <p:cNvGrpSpPr/>
        <p:nvPr/>
      </p:nvGrpSpPr>
      <p:grpSpPr>
        <a:xfrm>
          <a:off x="0" y="0"/>
          <a:ext cx="0" cy="0"/>
          <a:chOff x="0" y="0"/>
          <a:chExt cx="0" cy="0"/>
        </a:xfrm>
      </p:grpSpPr>
      <p:sp>
        <p:nvSpPr>
          <p:cNvPr id="79" name="Google Shape;79;p103"/>
          <p:cNvSpPr txBox="1"/>
          <p:nvPr>
            <p:ph type="title"/>
          </p:nvPr>
        </p:nvSpPr>
        <p:spPr>
          <a:xfrm>
            <a:off x="514350" y="285750"/>
            <a:ext cx="9248775" cy="11874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03"/>
          <p:cNvSpPr txBox="1"/>
          <p:nvPr>
            <p:ph idx="1" type="body"/>
          </p:nvPr>
        </p:nvSpPr>
        <p:spPr>
          <a:xfrm>
            <a:off x="513874" y="1662801"/>
            <a:ext cx="4539218" cy="4703021"/>
          </a:xfrm>
          <a:prstGeom prst="rect">
            <a:avLst/>
          </a:prstGeom>
          <a:noFill/>
          <a:ln>
            <a:noFill/>
          </a:ln>
        </p:spPr>
        <p:txBody>
          <a:bodyPr anchorCtr="0" anchor="t" bIns="45700" lIns="91425" spcFirstLastPara="1" rIns="91425" wrap="square" tIns="45700">
            <a:noAutofit/>
          </a:bodyPr>
          <a:lstStyle>
            <a:lvl1pPr indent="-413321" lvl="0" marL="457200" algn="l">
              <a:spcBef>
                <a:spcPts val="582"/>
              </a:spcBef>
              <a:spcAft>
                <a:spcPts val="0"/>
              </a:spcAft>
              <a:buClr>
                <a:schemeClr val="dk1"/>
              </a:buClr>
              <a:buSzPts val="2909"/>
              <a:buChar char="•"/>
              <a:defRPr sz="2909"/>
            </a:lvl1pPr>
            <a:lvl2pPr indent="-386969" lvl="1" marL="914400" algn="l">
              <a:spcBef>
                <a:spcPts val="499"/>
              </a:spcBef>
              <a:spcAft>
                <a:spcPts val="0"/>
              </a:spcAft>
              <a:buClr>
                <a:schemeClr val="dk1"/>
              </a:buClr>
              <a:buSzPts val="2494"/>
              <a:buChar char="–"/>
              <a:defRPr sz="2494"/>
            </a:lvl2pPr>
            <a:lvl3pPr indent="-360553" lvl="2" marL="1371600" algn="l">
              <a:spcBef>
                <a:spcPts val="416"/>
              </a:spcBef>
              <a:spcAft>
                <a:spcPts val="0"/>
              </a:spcAft>
              <a:buClr>
                <a:schemeClr val="dk1"/>
              </a:buClr>
              <a:buSzPts val="2078"/>
              <a:buChar char="•"/>
              <a:defRPr sz="2078"/>
            </a:lvl3pPr>
            <a:lvl4pPr indent="-347344" lvl="3" marL="1828800" algn="l">
              <a:spcBef>
                <a:spcPts val="374"/>
              </a:spcBef>
              <a:spcAft>
                <a:spcPts val="0"/>
              </a:spcAft>
              <a:buClr>
                <a:schemeClr val="dk1"/>
              </a:buClr>
              <a:buSzPts val="1870"/>
              <a:buChar char="–"/>
              <a:defRPr sz="1870"/>
            </a:lvl4pPr>
            <a:lvl5pPr indent="-347345" lvl="4" marL="2286000" algn="l">
              <a:spcBef>
                <a:spcPts val="374"/>
              </a:spcBef>
              <a:spcAft>
                <a:spcPts val="0"/>
              </a:spcAft>
              <a:buClr>
                <a:schemeClr val="dk1"/>
              </a:buClr>
              <a:buSzPts val="1870"/>
              <a:buChar char="»"/>
              <a:defRPr sz="1870"/>
            </a:lvl5pPr>
            <a:lvl6pPr indent="-347345" lvl="5" marL="2743200" algn="l">
              <a:spcBef>
                <a:spcPts val="374"/>
              </a:spcBef>
              <a:spcAft>
                <a:spcPts val="0"/>
              </a:spcAft>
              <a:buClr>
                <a:schemeClr val="dk1"/>
              </a:buClr>
              <a:buSzPts val="1870"/>
              <a:buChar char="•"/>
              <a:defRPr sz="1870"/>
            </a:lvl6pPr>
            <a:lvl7pPr indent="-347345" lvl="6" marL="3200400" algn="l">
              <a:spcBef>
                <a:spcPts val="374"/>
              </a:spcBef>
              <a:spcAft>
                <a:spcPts val="0"/>
              </a:spcAft>
              <a:buClr>
                <a:schemeClr val="dk1"/>
              </a:buClr>
              <a:buSzPts val="1870"/>
              <a:buChar char="•"/>
              <a:defRPr sz="1870"/>
            </a:lvl7pPr>
            <a:lvl8pPr indent="-347345" lvl="7" marL="3657600" algn="l">
              <a:spcBef>
                <a:spcPts val="374"/>
              </a:spcBef>
              <a:spcAft>
                <a:spcPts val="0"/>
              </a:spcAft>
              <a:buClr>
                <a:schemeClr val="dk1"/>
              </a:buClr>
              <a:buSzPts val="1870"/>
              <a:buChar char="•"/>
              <a:defRPr sz="1870"/>
            </a:lvl8pPr>
            <a:lvl9pPr indent="-347345" lvl="8" marL="4114800" algn="l">
              <a:spcBef>
                <a:spcPts val="374"/>
              </a:spcBef>
              <a:spcAft>
                <a:spcPts val="0"/>
              </a:spcAft>
              <a:buClr>
                <a:schemeClr val="dk1"/>
              </a:buClr>
              <a:buSzPts val="1870"/>
              <a:buChar char="•"/>
              <a:defRPr sz="1870"/>
            </a:lvl9pPr>
          </a:lstStyle>
          <a:p/>
        </p:txBody>
      </p:sp>
      <p:sp>
        <p:nvSpPr>
          <p:cNvPr id="81" name="Google Shape;81;p103"/>
          <p:cNvSpPr txBox="1"/>
          <p:nvPr>
            <p:ph idx="2" type="body"/>
          </p:nvPr>
        </p:nvSpPr>
        <p:spPr>
          <a:xfrm>
            <a:off x="5224383" y="1662801"/>
            <a:ext cx="4539218" cy="4703021"/>
          </a:xfrm>
          <a:prstGeom prst="rect">
            <a:avLst/>
          </a:prstGeom>
          <a:noFill/>
          <a:ln>
            <a:noFill/>
          </a:ln>
        </p:spPr>
        <p:txBody>
          <a:bodyPr anchorCtr="0" anchor="t" bIns="45700" lIns="91425" spcFirstLastPara="1" rIns="91425" wrap="square" tIns="45700">
            <a:noAutofit/>
          </a:bodyPr>
          <a:lstStyle>
            <a:lvl1pPr indent="-413321" lvl="0" marL="457200" algn="l">
              <a:spcBef>
                <a:spcPts val="582"/>
              </a:spcBef>
              <a:spcAft>
                <a:spcPts val="0"/>
              </a:spcAft>
              <a:buClr>
                <a:schemeClr val="dk1"/>
              </a:buClr>
              <a:buSzPts val="2909"/>
              <a:buChar char="•"/>
              <a:defRPr sz="2909"/>
            </a:lvl1pPr>
            <a:lvl2pPr indent="-386969" lvl="1" marL="914400" algn="l">
              <a:spcBef>
                <a:spcPts val="499"/>
              </a:spcBef>
              <a:spcAft>
                <a:spcPts val="0"/>
              </a:spcAft>
              <a:buClr>
                <a:schemeClr val="dk1"/>
              </a:buClr>
              <a:buSzPts val="2494"/>
              <a:buChar char="–"/>
              <a:defRPr sz="2494"/>
            </a:lvl2pPr>
            <a:lvl3pPr indent="-360553" lvl="2" marL="1371600" algn="l">
              <a:spcBef>
                <a:spcPts val="416"/>
              </a:spcBef>
              <a:spcAft>
                <a:spcPts val="0"/>
              </a:spcAft>
              <a:buClr>
                <a:schemeClr val="dk1"/>
              </a:buClr>
              <a:buSzPts val="2078"/>
              <a:buChar char="•"/>
              <a:defRPr sz="2078"/>
            </a:lvl3pPr>
            <a:lvl4pPr indent="-347344" lvl="3" marL="1828800" algn="l">
              <a:spcBef>
                <a:spcPts val="374"/>
              </a:spcBef>
              <a:spcAft>
                <a:spcPts val="0"/>
              </a:spcAft>
              <a:buClr>
                <a:schemeClr val="dk1"/>
              </a:buClr>
              <a:buSzPts val="1870"/>
              <a:buChar char="–"/>
              <a:defRPr sz="1870"/>
            </a:lvl4pPr>
            <a:lvl5pPr indent="-347345" lvl="4" marL="2286000" algn="l">
              <a:spcBef>
                <a:spcPts val="374"/>
              </a:spcBef>
              <a:spcAft>
                <a:spcPts val="0"/>
              </a:spcAft>
              <a:buClr>
                <a:schemeClr val="dk1"/>
              </a:buClr>
              <a:buSzPts val="1870"/>
              <a:buChar char="»"/>
              <a:defRPr sz="1870"/>
            </a:lvl5pPr>
            <a:lvl6pPr indent="-347345" lvl="5" marL="2743200" algn="l">
              <a:spcBef>
                <a:spcPts val="374"/>
              </a:spcBef>
              <a:spcAft>
                <a:spcPts val="0"/>
              </a:spcAft>
              <a:buClr>
                <a:schemeClr val="dk1"/>
              </a:buClr>
              <a:buSzPts val="1870"/>
              <a:buChar char="•"/>
              <a:defRPr sz="1870"/>
            </a:lvl6pPr>
            <a:lvl7pPr indent="-347345" lvl="6" marL="3200400" algn="l">
              <a:spcBef>
                <a:spcPts val="374"/>
              </a:spcBef>
              <a:spcAft>
                <a:spcPts val="0"/>
              </a:spcAft>
              <a:buClr>
                <a:schemeClr val="dk1"/>
              </a:buClr>
              <a:buSzPts val="1870"/>
              <a:buChar char="•"/>
              <a:defRPr sz="1870"/>
            </a:lvl7pPr>
            <a:lvl8pPr indent="-347345" lvl="7" marL="3657600" algn="l">
              <a:spcBef>
                <a:spcPts val="374"/>
              </a:spcBef>
              <a:spcAft>
                <a:spcPts val="0"/>
              </a:spcAft>
              <a:buClr>
                <a:schemeClr val="dk1"/>
              </a:buClr>
              <a:buSzPts val="1870"/>
              <a:buChar char="•"/>
              <a:defRPr sz="1870"/>
            </a:lvl8pPr>
            <a:lvl9pPr indent="-347345" lvl="8" marL="4114800" algn="l">
              <a:spcBef>
                <a:spcPts val="374"/>
              </a:spcBef>
              <a:spcAft>
                <a:spcPts val="0"/>
              </a:spcAft>
              <a:buClr>
                <a:schemeClr val="dk1"/>
              </a:buClr>
              <a:buSzPts val="1870"/>
              <a:buChar char="•"/>
              <a:defRPr sz="1870"/>
            </a:lvl9pPr>
          </a:lstStyle>
          <a:p/>
        </p:txBody>
      </p:sp>
      <p:sp>
        <p:nvSpPr>
          <p:cNvPr id="82" name="Google Shape;82;p103"/>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03"/>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03"/>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type="secHead">
  <p:cSld name="SECTION_HEADER">
    <p:spTree>
      <p:nvGrpSpPr>
        <p:cNvPr id="85" name="Shape 85"/>
        <p:cNvGrpSpPr/>
        <p:nvPr/>
      </p:nvGrpSpPr>
      <p:grpSpPr>
        <a:xfrm>
          <a:off x="0" y="0"/>
          <a:ext cx="0" cy="0"/>
          <a:chOff x="0" y="0"/>
          <a:chExt cx="0" cy="0"/>
        </a:xfrm>
      </p:grpSpPr>
      <p:sp>
        <p:nvSpPr>
          <p:cNvPr id="86" name="Google Shape;86;p104"/>
          <p:cNvSpPr txBox="1"/>
          <p:nvPr>
            <p:ph type="title"/>
          </p:nvPr>
        </p:nvSpPr>
        <p:spPr>
          <a:xfrm>
            <a:off x="811850" y="4579300"/>
            <a:ext cx="8735854" cy="141536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156"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 name="Google Shape;87;p104"/>
          <p:cNvSpPr txBox="1"/>
          <p:nvPr>
            <p:ph idx="1" type="body"/>
          </p:nvPr>
        </p:nvSpPr>
        <p:spPr>
          <a:xfrm>
            <a:off x="811850" y="3020425"/>
            <a:ext cx="8735854" cy="1558875"/>
          </a:xfrm>
          <a:prstGeom prst="rect">
            <a:avLst/>
          </a:prstGeom>
          <a:noFill/>
          <a:ln>
            <a:noFill/>
          </a:ln>
        </p:spPr>
        <p:txBody>
          <a:bodyPr anchorCtr="0" anchor="b" bIns="45700" lIns="91425" spcFirstLastPara="1" rIns="91425" wrap="square" tIns="45700">
            <a:noAutofit/>
          </a:bodyPr>
          <a:lstStyle>
            <a:lvl1pPr indent="-228600" lvl="0" marL="457200" algn="l">
              <a:spcBef>
                <a:spcPts val="416"/>
              </a:spcBef>
              <a:spcAft>
                <a:spcPts val="0"/>
              </a:spcAft>
              <a:buClr>
                <a:srgbClr val="888888"/>
              </a:buClr>
              <a:buSzPts val="2078"/>
              <a:buNone/>
              <a:defRPr sz="2078">
                <a:solidFill>
                  <a:srgbClr val="888888"/>
                </a:solidFill>
              </a:defRPr>
            </a:lvl1pPr>
            <a:lvl2pPr indent="-228600" lvl="1" marL="914400" algn="l">
              <a:spcBef>
                <a:spcPts val="374"/>
              </a:spcBef>
              <a:spcAft>
                <a:spcPts val="0"/>
              </a:spcAft>
              <a:buClr>
                <a:srgbClr val="888888"/>
              </a:buClr>
              <a:buSzPts val="1870"/>
              <a:buNone/>
              <a:defRPr sz="1870">
                <a:solidFill>
                  <a:srgbClr val="888888"/>
                </a:solidFill>
              </a:defRPr>
            </a:lvl2pPr>
            <a:lvl3pPr indent="-228600" lvl="2" marL="1371600" algn="l">
              <a:spcBef>
                <a:spcPts val="333"/>
              </a:spcBef>
              <a:spcAft>
                <a:spcPts val="0"/>
              </a:spcAft>
              <a:buClr>
                <a:srgbClr val="888888"/>
              </a:buClr>
              <a:buSzPts val="1663"/>
              <a:buNone/>
              <a:defRPr sz="1662">
                <a:solidFill>
                  <a:srgbClr val="888888"/>
                </a:solidFill>
              </a:defRPr>
            </a:lvl3pPr>
            <a:lvl4pPr indent="-228600" lvl="3" marL="1828800" algn="l">
              <a:spcBef>
                <a:spcPts val="291"/>
              </a:spcBef>
              <a:spcAft>
                <a:spcPts val="0"/>
              </a:spcAft>
              <a:buClr>
                <a:srgbClr val="888888"/>
              </a:buClr>
              <a:buSzPts val="1455"/>
              <a:buNone/>
              <a:defRPr sz="1455">
                <a:solidFill>
                  <a:srgbClr val="888888"/>
                </a:solidFill>
              </a:defRPr>
            </a:lvl4pPr>
            <a:lvl5pPr indent="-228600" lvl="4" marL="2286000" algn="l">
              <a:spcBef>
                <a:spcPts val="291"/>
              </a:spcBef>
              <a:spcAft>
                <a:spcPts val="0"/>
              </a:spcAft>
              <a:buClr>
                <a:srgbClr val="888888"/>
              </a:buClr>
              <a:buSzPts val="1455"/>
              <a:buNone/>
              <a:defRPr sz="1455">
                <a:solidFill>
                  <a:srgbClr val="888888"/>
                </a:solidFill>
              </a:defRPr>
            </a:lvl5pPr>
            <a:lvl6pPr indent="-228600" lvl="5" marL="2743200" algn="l">
              <a:spcBef>
                <a:spcPts val="291"/>
              </a:spcBef>
              <a:spcAft>
                <a:spcPts val="0"/>
              </a:spcAft>
              <a:buClr>
                <a:srgbClr val="888888"/>
              </a:buClr>
              <a:buSzPts val="1455"/>
              <a:buNone/>
              <a:defRPr sz="1455">
                <a:solidFill>
                  <a:srgbClr val="888888"/>
                </a:solidFill>
              </a:defRPr>
            </a:lvl6pPr>
            <a:lvl7pPr indent="-228600" lvl="6" marL="3200400" algn="l">
              <a:spcBef>
                <a:spcPts val="291"/>
              </a:spcBef>
              <a:spcAft>
                <a:spcPts val="0"/>
              </a:spcAft>
              <a:buClr>
                <a:srgbClr val="888888"/>
              </a:buClr>
              <a:buSzPts val="1455"/>
              <a:buNone/>
              <a:defRPr sz="1455">
                <a:solidFill>
                  <a:srgbClr val="888888"/>
                </a:solidFill>
              </a:defRPr>
            </a:lvl7pPr>
            <a:lvl8pPr indent="-228600" lvl="7" marL="3657600" algn="l">
              <a:spcBef>
                <a:spcPts val="291"/>
              </a:spcBef>
              <a:spcAft>
                <a:spcPts val="0"/>
              </a:spcAft>
              <a:buClr>
                <a:srgbClr val="888888"/>
              </a:buClr>
              <a:buSzPts val="1455"/>
              <a:buNone/>
              <a:defRPr sz="1455">
                <a:solidFill>
                  <a:srgbClr val="888888"/>
                </a:solidFill>
              </a:defRPr>
            </a:lvl8pPr>
            <a:lvl9pPr indent="-228600" lvl="8" marL="4114800" algn="l">
              <a:spcBef>
                <a:spcPts val="291"/>
              </a:spcBef>
              <a:spcAft>
                <a:spcPts val="0"/>
              </a:spcAft>
              <a:buClr>
                <a:srgbClr val="888888"/>
              </a:buClr>
              <a:buSzPts val="1455"/>
              <a:buNone/>
              <a:defRPr sz="1455">
                <a:solidFill>
                  <a:srgbClr val="888888"/>
                </a:solidFill>
              </a:defRPr>
            </a:lvl9pPr>
          </a:lstStyle>
          <a:p/>
        </p:txBody>
      </p:sp>
      <p:sp>
        <p:nvSpPr>
          <p:cNvPr id="88" name="Google Shape;88;p104"/>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04"/>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04"/>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type="blank">
  <p:cSld name="BLANK">
    <p:spTree>
      <p:nvGrpSpPr>
        <p:cNvPr id="28" name="Shape 28"/>
        <p:cNvGrpSpPr/>
        <p:nvPr/>
      </p:nvGrpSpPr>
      <p:grpSpPr>
        <a:xfrm>
          <a:off x="0" y="0"/>
          <a:ext cx="0" cy="0"/>
          <a:chOff x="0" y="0"/>
          <a:chExt cx="0" cy="0"/>
        </a:xfrm>
      </p:grpSpPr>
      <p:sp>
        <p:nvSpPr>
          <p:cNvPr id="29" name="Google Shape;29;p95"/>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95"/>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95"/>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32" name="Shape 32"/>
        <p:cNvGrpSpPr/>
        <p:nvPr/>
      </p:nvGrpSpPr>
      <p:grpSpPr>
        <a:xfrm>
          <a:off x="0" y="0"/>
          <a:ext cx="0" cy="0"/>
          <a:chOff x="0" y="0"/>
          <a:chExt cx="0" cy="0"/>
        </a:xfrm>
      </p:grpSpPr>
      <p:sp>
        <p:nvSpPr>
          <p:cNvPr id="33" name="Google Shape;33;p96"/>
          <p:cNvSpPr txBox="1"/>
          <p:nvPr>
            <p:ph type="title"/>
          </p:nvPr>
        </p:nvSpPr>
        <p:spPr>
          <a:xfrm>
            <a:off x="514350" y="285750"/>
            <a:ext cx="9248775" cy="11874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 name="Google Shape;34;p96"/>
          <p:cNvSpPr txBox="1"/>
          <p:nvPr>
            <p:ph idx="1" type="body"/>
          </p:nvPr>
        </p:nvSpPr>
        <p:spPr>
          <a:xfrm>
            <a:off x="514350" y="1662112"/>
            <a:ext cx="9248775" cy="47037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 name="Google Shape;35;p96"/>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96"/>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96"/>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Вертикальный заголовок и текст" type="vertTitleAndTx">
  <p:cSld name="VERTICAL_TITLE_AND_VERTICAL_TEXT">
    <p:spTree>
      <p:nvGrpSpPr>
        <p:cNvPr id="38" name="Shape 38"/>
        <p:cNvGrpSpPr/>
        <p:nvPr/>
      </p:nvGrpSpPr>
      <p:grpSpPr>
        <a:xfrm>
          <a:off x="0" y="0"/>
          <a:ext cx="0" cy="0"/>
          <a:chOff x="0" y="0"/>
          <a:chExt cx="0" cy="0"/>
        </a:xfrm>
      </p:grpSpPr>
      <p:sp>
        <p:nvSpPr>
          <p:cNvPr id="39" name="Google Shape;39;p97"/>
          <p:cNvSpPr txBox="1"/>
          <p:nvPr>
            <p:ph type="title"/>
          </p:nvPr>
        </p:nvSpPr>
        <p:spPr>
          <a:xfrm rot="5400000">
            <a:off x="5567166" y="2169387"/>
            <a:ext cx="6080439" cy="231243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0" name="Google Shape;40;p97"/>
          <p:cNvSpPr txBox="1"/>
          <p:nvPr>
            <p:ph idx="1" type="body"/>
          </p:nvPr>
        </p:nvSpPr>
        <p:spPr>
          <a:xfrm rot="5400000">
            <a:off x="856656" y="-57399"/>
            <a:ext cx="6080439" cy="6766004"/>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97"/>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97"/>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97"/>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вертикальный текст" type="vertTx">
  <p:cSld name="VERTICAL_TEXT">
    <p:spTree>
      <p:nvGrpSpPr>
        <p:cNvPr id="44" name="Shape 44"/>
        <p:cNvGrpSpPr/>
        <p:nvPr/>
      </p:nvGrpSpPr>
      <p:grpSpPr>
        <a:xfrm>
          <a:off x="0" y="0"/>
          <a:ext cx="0" cy="0"/>
          <a:chOff x="0" y="0"/>
          <a:chExt cx="0" cy="0"/>
        </a:xfrm>
      </p:grpSpPr>
      <p:sp>
        <p:nvSpPr>
          <p:cNvPr id="45" name="Google Shape;45;p98"/>
          <p:cNvSpPr txBox="1"/>
          <p:nvPr>
            <p:ph type="title"/>
          </p:nvPr>
        </p:nvSpPr>
        <p:spPr>
          <a:xfrm>
            <a:off x="514350" y="285750"/>
            <a:ext cx="9248775" cy="11874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 name="Google Shape;46;p98"/>
          <p:cNvSpPr txBox="1"/>
          <p:nvPr>
            <p:ph idx="1" type="body"/>
          </p:nvPr>
        </p:nvSpPr>
        <p:spPr>
          <a:xfrm rot="5400000">
            <a:off x="2786856" y="-610394"/>
            <a:ext cx="4703762" cy="92487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7" name="Google Shape;47;p98"/>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98"/>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98"/>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type="picTx">
  <p:cSld name="PICTURE_WITH_CAPTION_TEXT">
    <p:spTree>
      <p:nvGrpSpPr>
        <p:cNvPr id="50" name="Shape 50"/>
        <p:cNvGrpSpPr/>
        <p:nvPr/>
      </p:nvGrpSpPr>
      <p:grpSpPr>
        <a:xfrm>
          <a:off x="0" y="0"/>
          <a:ext cx="0" cy="0"/>
          <a:chOff x="0" y="0"/>
          <a:chExt cx="0" cy="0"/>
        </a:xfrm>
      </p:grpSpPr>
      <p:sp>
        <p:nvSpPr>
          <p:cNvPr id="51" name="Google Shape;51;p99"/>
          <p:cNvSpPr txBox="1"/>
          <p:nvPr>
            <p:ph type="title"/>
          </p:nvPr>
        </p:nvSpPr>
        <p:spPr>
          <a:xfrm>
            <a:off x="2014457" y="4988402"/>
            <a:ext cx="6166485" cy="588909"/>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78"/>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 name="Google Shape;52;p99"/>
          <p:cNvSpPr/>
          <p:nvPr>
            <p:ph idx="2" type="pic"/>
          </p:nvPr>
        </p:nvSpPr>
        <p:spPr>
          <a:xfrm>
            <a:off x="2014457" y="636747"/>
            <a:ext cx="6166485" cy="4275773"/>
          </a:xfrm>
          <a:prstGeom prst="rect">
            <a:avLst/>
          </a:prstGeom>
          <a:noFill/>
          <a:ln>
            <a:noFill/>
          </a:ln>
        </p:spPr>
      </p:sp>
      <p:sp>
        <p:nvSpPr>
          <p:cNvPr id="53" name="Google Shape;53;p99"/>
          <p:cNvSpPr txBox="1"/>
          <p:nvPr>
            <p:ph idx="1" type="body"/>
          </p:nvPr>
        </p:nvSpPr>
        <p:spPr>
          <a:xfrm>
            <a:off x="2014457" y="5577310"/>
            <a:ext cx="6166485" cy="836349"/>
          </a:xfrm>
          <a:prstGeom prst="rect">
            <a:avLst/>
          </a:prstGeom>
          <a:noFill/>
          <a:ln>
            <a:noFill/>
          </a:ln>
        </p:spPr>
        <p:txBody>
          <a:bodyPr anchorCtr="0" anchor="t" bIns="45700" lIns="91425" spcFirstLastPara="1" rIns="91425" wrap="square" tIns="45700">
            <a:noAutofit/>
          </a:bodyPr>
          <a:lstStyle>
            <a:lvl1pPr indent="-228600" lvl="0" marL="457200" algn="l">
              <a:spcBef>
                <a:spcPts val="291"/>
              </a:spcBef>
              <a:spcAft>
                <a:spcPts val="0"/>
              </a:spcAft>
              <a:buClr>
                <a:schemeClr val="dk1"/>
              </a:buClr>
              <a:buSzPts val="1455"/>
              <a:buNone/>
              <a:defRPr sz="1455"/>
            </a:lvl1pPr>
            <a:lvl2pPr indent="-228600" lvl="1" marL="914400" algn="l">
              <a:spcBef>
                <a:spcPts val="249"/>
              </a:spcBef>
              <a:spcAft>
                <a:spcPts val="0"/>
              </a:spcAft>
              <a:buClr>
                <a:schemeClr val="dk1"/>
              </a:buClr>
              <a:buSzPts val="1247"/>
              <a:buNone/>
              <a:defRPr sz="1247"/>
            </a:lvl2pPr>
            <a:lvl3pPr indent="-228600" lvl="2" marL="1371600" algn="l">
              <a:spcBef>
                <a:spcPts val="208"/>
              </a:spcBef>
              <a:spcAft>
                <a:spcPts val="0"/>
              </a:spcAft>
              <a:buClr>
                <a:schemeClr val="dk1"/>
              </a:buClr>
              <a:buSzPts val="1039"/>
              <a:buNone/>
              <a:defRPr sz="1039"/>
            </a:lvl3pPr>
            <a:lvl4pPr indent="-228600" lvl="3" marL="1828800" algn="l">
              <a:spcBef>
                <a:spcPts val="187"/>
              </a:spcBef>
              <a:spcAft>
                <a:spcPts val="0"/>
              </a:spcAft>
              <a:buClr>
                <a:schemeClr val="dk1"/>
              </a:buClr>
              <a:buSzPts val="935"/>
              <a:buNone/>
              <a:defRPr sz="935"/>
            </a:lvl4pPr>
            <a:lvl5pPr indent="-228600" lvl="4" marL="2286000" algn="l">
              <a:spcBef>
                <a:spcPts val="187"/>
              </a:spcBef>
              <a:spcAft>
                <a:spcPts val="0"/>
              </a:spcAft>
              <a:buClr>
                <a:schemeClr val="dk1"/>
              </a:buClr>
              <a:buSzPts val="935"/>
              <a:buNone/>
              <a:defRPr sz="935"/>
            </a:lvl5pPr>
            <a:lvl6pPr indent="-228600" lvl="5" marL="2743200" algn="l">
              <a:spcBef>
                <a:spcPts val="187"/>
              </a:spcBef>
              <a:spcAft>
                <a:spcPts val="0"/>
              </a:spcAft>
              <a:buClr>
                <a:schemeClr val="dk1"/>
              </a:buClr>
              <a:buSzPts val="935"/>
              <a:buNone/>
              <a:defRPr sz="935"/>
            </a:lvl6pPr>
            <a:lvl7pPr indent="-228600" lvl="6" marL="3200400" algn="l">
              <a:spcBef>
                <a:spcPts val="187"/>
              </a:spcBef>
              <a:spcAft>
                <a:spcPts val="0"/>
              </a:spcAft>
              <a:buClr>
                <a:schemeClr val="dk1"/>
              </a:buClr>
              <a:buSzPts val="935"/>
              <a:buNone/>
              <a:defRPr sz="935"/>
            </a:lvl7pPr>
            <a:lvl8pPr indent="-228600" lvl="7" marL="3657600" algn="l">
              <a:spcBef>
                <a:spcPts val="187"/>
              </a:spcBef>
              <a:spcAft>
                <a:spcPts val="0"/>
              </a:spcAft>
              <a:buClr>
                <a:schemeClr val="dk1"/>
              </a:buClr>
              <a:buSzPts val="935"/>
              <a:buNone/>
              <a:defRPr sz="935"/>
            </a:lvl8pPr>
            <a:lvl9pPr indent="-228600" lvl="8" marL="4114800" algn="l">
              <a:spcBef>
                <a:spcPts val="187"/>
              </a:spcBef>
              <a:spcAft>
                <a:spcPts val="0"/>
              </a:spcAft>
              <a:buClr>
                <a:schemeClr val="dk1"/>
              </a:buClr>
              <a:buSzPts val="935"/>
              <a:buNone/>
              <a:defRPr sz="935"/>
            </a:lvl9pPr>
          </a:lstStyle>
          <a:p/>
        </p:txBody>
      </p:sp>
      <p:sp>
        <p:nvSpPr>
          <p:cNvPr id="54" name="Google Shape;54;p99"/>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99"/>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9"/>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type="objTx">
  <p:cSld name="OBJECT_WITH_CAPTION_TEXT">
    <p:spTree>
      <p:nvGrpSpPr>
        <p:cNvPr id="57" name="Shape 57"/>
        <p:cNvGrpSpPr/>
        <p:nvPr/>
      </p:nvGrpSpPr>
      <p:grpSpPr>
        <a:xfrm>
          <a:off x="0" y="0"/>
          <a:ext cx="0" cy="0"/>
          <a:chOff x="0" y="0"/>
          <a:chExt cx="0" cy="0"/>
        </a:xfrm>
      </p:grpSpPr>
      <p:sp>
        <p:nvSpPr>
          <p:cNvPr id="58" name="Google Shape;58;p100"/>
          <p:cNvSpPr txBox="1"/>
          <p:nvPr>
            <p:ph type="title"/>
          </p:nvPr>
        </p:nvSpPr>
        <p:spPr>
          <a:xfrm>
            <a:off x="513875" y="283732"/>
            <a:ext cx="3381218" cy="120751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78"/>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 name="Google Shape;59;p100"/>
          <p:cNvSpPr txBox="1"/>
          <p:nvPr>
            <p:ph idx="1" type="body"/>
          </p:nvPr>
        </p:nvSpPr>
        <p:spPr>
          <a:xfrm>
            <a:off x="4018207" y="283733"/>
            <a:ext cx="5745394" cy="6082089"/>
          </a:xfrm>
          <a:prstGeom prst="rect">
            <a:avLst/>
          </a:prstGeom>
          <a:noFill/>
          <a:ln>
            <a:noFill/>
          </a:ln>
        </p:spPr>
        <p:txBody>
          <a:bodyPr anchorCtr="0" anchor="t" bIns="45700" lIns="91425" spcFirstLastPara="1" rIns="91425" wrap="square" tIns="45700">
            <a:noAutofit/>
          </a:bodyPr>
          <a:lstStyle>
            <a:lvl1pPr indent="-439737" lvl="0" marL="457200" algn="l">
              <a:spcBef>
                <a:spcPts val="665"/>
              </a:spcBef>
              <a:spcAft>
                <a:spcPts val="0"/>
              </a:spcAft>
              <a:buClr>
                <a:schemeClr val="dk1"/>
              </a:buClr>
              <a:buSzPts val="3325"/>
              <a:buChar char="•"/>
              <a:defRPr sz="3325"/>
            </a:lvl1pPr>
            <a:lvl2pPr indent="-413321" lvl="1" marL="914400" algn="l">
              <a:spcBef>
                <a:spcPts val="582"/>
              </a:spcBef>
              <a:spcAft>
                <a:spcPts val="0"/>
              </a:spcAft>
              <a:buClr>
                <a:schemeClr val="dk1"/>
              </a:buClr>
              <a:buSzPts val="2909"/>
              <a:buChar char="–"/>
              <a:defRPr sz="2909"/>
            </a:lvl2pPr>
            <a:lvl3pPr indent="-386969" lvl="2" marL="1371600" algn="l">
              <a:spcBef>
                <a:spcPts val="499"/>
              </a:spcBef>
              <a:spcAft>
                <a:spcPts val="0"/>
              </a:spcAft>
              <a:buClr>
                <a:schemeClr val="dk1"/>
              </a:buClr>
              <a:buSzPts val="2494"/>
              <a:buChar char="•"/>
              <a:defRPr sz="2494"/>
            </a:lvl3pPr>
            <a:lvl4pPr indent="-360553" lvl="3" marL="1828800" algn="l">
              <a:spcBef>
                <a:spcPts val="416"/>
              </a:spcBef>
              <a:spcAft>
                <a:spcPts val="0"/>
              </a:spcAft>
              <a:buClr>
                <a:schemeClr val="dk1"/>
              </a:buClr>
              <a:buSzPts val="2078"/>
              <a:buChar char="–"/>
              <a:defRPr sz="2078"/>
            </a:lvl4pPr>
            <a:lvl5pPr indent="-360553" lvl="4" marL="2286000" algn="l">
              <a:spcBef>
                <a:spcPts val="416"/>
              </a:spcBef>
              <a:spcAft>
                <a:spcPts val="0"/>
              </a:spcAft>
              <a:buClr>
                <a:schemeClr val="dk1"/>
              </a:buClr>
              <a:buSzPts val="2078"/>
              <a:buChar char="»"/>
              <a:defRPr sz="2078"/>
            </a:lvl5pPr>
            <a:lvl6pPr indent="-360553" lvl="5" marL="2743200" algn="l">
              <a:spcBef>
                <a:spcPts val="416"/>
              </a:spcBef>
              <a:spcAft>
                <a:spcPts val="0"/>
              </a:spcAft>
              <a:buClr>
                <a:schemeClr val="dk1"/>
              </a:buClr>
              <a:buSzPts val="2078"/>
              <a:buChar char="•"/>
              <a:defRPr sz="2078"/>
            </a:lvl6pPr>
            <a:lvl7pPr indent="-360553" lvl="6" marL="3200400" algn="l">
              <a:spcBef>
                <a:spcPts val="416"/>
              </a:spcBef>
              <a:spcAft>
                <a:spcPts val="0"/>
              </a:spcAft>
              <a:buClr>
                <a:schemeClr val="dk1"/>
              </a:buClr>
              <a:buSzPts val="2078"/>
              <a:buChar char="•"/>
              <a:defRPr sz="2078"/>
            </a:lvl7pPr>
            <a:lvl8pPr indent="-360553" lvl="7" marL="3657600" algn="l">
              <a:spcBef>
                <a:spcPts val="416"/>
              </a:spcBef>
              <a:spcAft>
                <a:spcPts val="0"/>
              </a:spcAft>
              <a:buClr>
                <a:schemeClr val="dk1"/>
              </a:buClr>
              <a:buSzPts val="2078"/>
              <a:buChar char="•"/>
              <a:defRPr sz="2078"/>
            </a:lvl8pPr>
            <a:lvl9pPr indent="-360553" lvl="8" marL="4114800" algn="l">
              <a:spcBef>
                <a:spcPts val="416"/>
              </a:spcBef>
              <a:spcAft>
                <a:spcPts val="0"/>
              </a:spcAft>
              <a:buClr>
                <a:schemeClr val="dk1"/>
              </a:buClr>
              <a:buSzPts val="2078"/>
              <a:buChar char="•"/>
              <a:defRPr sz="2078"/>
            </a:lvl9pPr>
          </a:lstStyle>
          <a:p/>
        </p:txBody>
      </p:sp>
      <p:sp>
        <p:nvSpPr>
          <p:cNvPr id="60" name="Google Shape;60;p100"/>
          <p:cNvSpPr txBox="1"/>
          <p:nvPr>
            <p:ph idx="2" type="body"/>
          </p:nvPr>
        </p:nvSpPr>
        <p:spPr>
          <a:xfrm>
            <a:off x="513875" y="1491242"/>
            <a:ext cx="3381218" cy="4874579"/>
          </a:xfrm>
          <a:prstGeom prst="rect">
            <a:avLst/>
          </a:prstGeom>
          <a:noFill/>
          <a:ln>
            <a:noFill/>
          </a:ln>
        </p:spPr>
        <p:txBody>
          <a:bodyPr anchorCtr="0" anchor="t" bIns="45700" lIns="91425" spcFirstLastPara="1" rIns="91425" wrap="square" tIns="45700">
            <a:noAutofit/>
          </a:bodyPr>
          <a:lstStyle>
            <a:lvl1pPr indent="-228600" lvl="0" marL="457200" algn="l">
              <a:spcBef>
                <a:spcPts val="291"/>
              </a:spcBef>
              <a:spcAft>
                <a:spcPts val="0"/>
              </a:spcAft>
              <a:buClr>
                <a:schemeClr val="dk1"/>
              </a:buClr>
              <a:buSzPts val="1455"/>
              <a:buNone/>
              <a:defRPr sz="1455"/>
            </a:lvl1pPr>
            <a:lvl2pPr indent="-228600" lvl="1" marL="914400" algn="l">
              <a:spcBef>
                <a:spcPts val="249"/>
              </a:spcBef>
              <a:spcAft>
                <a:spcPts val="0"/>
              </a:spcAft>
              <a:buClr>
                <a:schemeClr val="dk1"/>
              </a:buClr>
              <a:buSzPts val="1247"/>
              <a:buNone/>
              <a:defRPr sz="1247"/>
            </a:lvl2pPr>
            <a:lvl3pPr indent="-228600" lvl="2" marL="1371600" algn="l">
              <a:spcBef>
                <a:spcPts val="208"/>
              </a:spcBef>
              <a:spcAft>
                <a:spcPts val="0"/>
              </a:spcAft>
              <a:buClr>
                <a:schemeClr val="dk1"/>
              </a:buClr>
              <a:buSzPts val="1039"/>
              <a:buNone/>
              <a:defRPr sz="1039"/>
            </a:lvl3pPr>
            <a:lvl4pPr indent="-228600" lvl="3" marL="1828800" algn="l">
              <a:spcBef>
                <a:spcPts val="187"/>
              </a:spcBef>
              <a:spcAft>
                <a:spcPts val="0"/>
              </a:spcAft>
              <a:buClr>
                <a:schemeClr val="dk1"/>
              </a:buClr>
              <a:buSzPts val="935"/>
              <a:buNone/>
              <a:defRPr sz="935"/>
            </a:lvl4pPr>
            <a:lvl5pPr indent="-228600" lvl="4" marL="2286000" algn="l">
              <a:spcBef>
                <a:spcPts val="187"/>
              </a:spcBef>
              <a:spcAft>
                <a:spcPts val="0"/>
              </a:spcAft>
              <a:buClr>
                <a:schemeClr val="dk1"/>
              </a:buClr>
              <a:buSzPts val="935"/>
              <a:buNone/>
              <a:defRPr sz="935"/>
            </a:lvl5pPr>
            <a:lvl6pPr indent="-228600" lvl="5" marL="2743200" algn="l">
              <a:spcBef>
                <a:spcPts val="187"/>
              </a:spcBef>
              <a:spcAft>
                <a:spcPts val="0"/>
              </a:spcAft>
              <a:buClr>
                <a:schemeClr val="dk1"/>
              </a:buClr>
              <a:buSzPts val="935"/>
              <a:buNone/>
              <a:defRPr sz="935"/>
            </a:lvl6pPr>
            <a:lvl7pPr indent="-228600" lvl="6" marL="3200400" algn="l">
              <a:spcBef>
                <a:spcPts val="187"/>
              </a:spcBef>
              <a:spcAft>
                <a:spcPts val="0"/>
              </a:spcAft>
              <a:buClr>
                <a:schemeClr val="dk1"/>
              </a:buClr>
              <a:buSzPts val="935"/>
              <a:buNone/>
              <a:defRPr sz="935"/>
            </a:lvl7pPr>
            <a:lvl8pPr indent="-228600" lvl="7" marL="3657600" algn="l">
              <a:spcBef>
                <a:spcPts val="187"/>
              </a:spcBef>
              <a:spcAft>
                <a:spcPts val="0"/>
              </a:spcAft>
              <a:buClr>
                <a:schemeClr val="dk1"/>
              </a:buClr>
              <a:buSzPts val="935"/>
              <a:buNone/>
              <a:defRPr sz="935"/>
            </a:lvl8pPr>
            <a:lvl9pPr indent="-228600" lvl="8" marL="4114800" algn="l">
              <a:spcBef>
                <a:spcPts val="187"/>
              </a:spcBef>
              <a:spcAft>
                <a:spcPts val="0"/>
              </a:spcAft>
              <a:buClr>
                <a:schemeClr val="dk1"/>
              </a:buClr>
              <a:buSzPts val="935"/>
              <a:buNone/>
              <a:defRPr sz="935"/>
            </a:lvl9pPr>
          </a:lstStyle>
          <a:p/>
        </p:txBody>
      </p:sp>
      <p:sp>
        <p:nvSpPr>
          <p:cNvPr id="61" name="Google Shape;61;p100"/>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0"/>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0"/>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64" name="Shape 64"/>
        <p:cNvGrpSpPr/>
        <p:nvPr/>
      </p:nvGrpSpPr>
      <p:grpSpPr>
        <a:xfrm>
          <a:off x="0" y="0"/>
          <a:ext cx="0" cy="0"/>
          <a:chOff x="0" y="0"/>
          <a:chExt cx="0" cy="0"/>
        </a:xfrm>
      </p:grpSpPr>
      <p:sp>
        <p:nvSpPr>
          <p:cNvPr id="65" name="Google Shape;65;p101"/>
          <p:cNvSpPr txBox="1"/>
          <p:nvPr>
            <p:ph type="title"/>
          </p:nvPr>
        </p:nvSpPr>
        <p:spPr>
          <a:xfrm>
            <a:off x="514350" y="285750"/>
            <a:ext cx="9248775" cy="11874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 name="Google Shape;66;p101"/>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1"/>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01"/>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равнение" type="twoTxTwoObj">
  <p:cSld name="TWO_OBJECTS_WITH_TEXT">
    <p:spTree>
      <p:nvGrpSpPr>
        <p:cNvPr id="69" name="Shape 69"/>
        <p:cNvGrpSpPr/>
        <p:nvPr/>
      </p:nvGrpSpPr>
      <p:grpSpPr>
        <a:xfrm>
          <a:off x="0" y="0"/>
          <a:ext cx="0" cy="0"/>
          <a:chOff x="0" y="0"/>
          <a:chExt cx="0" cy="0"/>
        </a:xfrm>
      </p:grpSpPr>
      <p:sp>
        <p:nvSpPr>
          <p:cNvPr id="70" name="Google Shape;70;p102"/>
          <p:cNvSpPr txBox="1"/>
          <p:nvPr>
            <p:ph type="title"/>
          </p:nvPr>
        </p:nvSpPr>
        <p:spPr>
          <a:xfrm>
            <a:off x="514350" y="285750"/>
            <a:ext cx="9248775" cy="11874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 name="Google Shape;71;p102"/>
          <p:cNvSpPr txBox="1"/>
          <p:nvPr>
            <p:ph idx="1" type="body"/>
          </p:nvPr>
        </p:nvSpPr>
        <p:spPr>
          <a:xfrm>
            <a:off x="513874" y="1595167"/>
            <a:ext cx="4541003" cy="664790"/>
          </a:xfrm>
          <a:prstGeom prst="rect">
            <a:avLst/>
          </a:prstGeom>
          <a:noFill/>
          <a:ln>
            <a:noFill/>
          </a:ln>
        </p:spPr>
        <p:txBody>
          <a:bodyPr anchorCtr="0" anchor="b" bIns="45700" lIns="91425" spcFirstLastPara="1" rIns="91425" wrap="square" tIns="45700">
            <a:noAutofit/>
          </a:bodyPr>
          <a:lstStyle>
            <a:lvl1pPr indent="-228600" lvl="0" marL="457200" algn="l">
              <a:spcBef>
                <a:spcPts val="499"/>
              </a:spcBef>
              <a:spcAft>
                <a:spcPts val="0"/>
              </a:spcAft>
              <a:buClr>
                <a:schemeClr val="dk1"/>
              </a:buClr>
              <a:buSzPts val="2494"/>
              <a:buNone/>
              <a:defRPr b="1" sz="2494"/>
            </a:lvl1pPr>
            <a:lvl2pPr indent="-228600" lvl="1" marL="914400" algn="l">
              <a:spcBef>
                <a:spcPts val="416"/>
              </a:spcBef>
              <a:spcAft>
                <a:spcPts val="0"/>
              </a:spcAft>
              <a:buClr>
                <a:schemeClr val="dk1"/>
              </a:buClr>
              <a:buSzPts val="2078"/>
              <a:buNone/>
              <a:defRPr b="1" sz="2078"/>
            </a:lvl2pPr>
            <a:lvl3pPr indent="-228600" lvl="2" marL="1371600" algn="l">
              <a:spcBef>
                <a:spcPts val="374"/>
              </a:spcBef>
              <a:spcAft>
                <a:spcPts val="0"/>
              </a:spcAft>
              <a:buClr>
                <a:schemeClr val="dk1"/>
              </a:buClr>
              <a:buSzPts val="1870"/>
              <a:buNone/>
              <a:defRPr b="1" sz="1870"/>
            </a:lvl3pPr>
            <a:lvl4pPr indent="-228600" lvl="3" marL="1828800" algn="l">
              <a:spcBef>
                <a:spcPts val="333"/>
              </a:spcBef>
              <a:spcAft>
                <a:spcPts val="0"/>
              </a:spcAft>
              <a:buClr>
                <a:schemeClr val="dk1"/>
              </a:buClr>
              <a:buSzPts val="1663"/>
              <a:buNone/>
              <a:defRPr b="1" sz="1662"/>
            </a:lvl4pPr>
            <a:lvl5pPr indent="-228600" lvl="4" marL="2286000" algn="l">
              <a:spcBef>
                <a:spcPts val="333"/>
              </a:spcBef>
              <a:spcAft>
                <a:spcPts val="0"/>
              </a:spcAft>
              <a:buClr>
                <a:schemeClr val="dk1"/>
              </a:buClr>
              <a:buSzPts val="1663"/>
              <a:buNone/>
              <a:defRPr b="1" sz="1662"/>
            </a:lvl5pPr>
            <a:lvl6pPr indent="-228600" lvl="5" marL="2743200" algn="l">
              <a:spcBef>
                <a:spcPts val="333"/>
              </a:spcBef>
              <a:spcAft>
                <a:spcPts val="0"/>
              </a:spcAft>
              <a:buClr>
                <a:schemeClr val="dk1"/>
              </a:buClr>
              <a:buSzPts val="1663"/>
              <a:buNone/>
              <a:defRPr b="1" sz="1662"/>
            </a:lvl6pPr>
            <a:lvl7pPr indent="-228600" lvl="6" marL="3200400" algn="l">
              <a:spcBef>
                <a:spcPts val="333"/>
              </a:spcBef>
              <a:spcAft>
                <a:spcPts val="0"/>
              </a:spcAft>
              <a:buClr>
                <a:schemeClr val="dk1"/>
              </a:buClr>
              <a:buSzPts val="1663"/>
              <a:buNone/>
              <a:defRPr b="1" sz="1662"/>
            </a:lvl7pPr>
            <a:lvl8pPr indent="-228600" lvl="7" marL="3657600" algn="l">
              <a:spcBef>
                <a:spcPts val="333"/>
              </a:spcBef>
              <a:spcAft>
                <a:spcPts val="0"/>
              </a:spcAft>
              <a:buClr>
                <a:schemeClr val="dk1"/>
              </a:buClr>
              <a:buSzPts val="1663"/>
              <a:buNone/>
              <a:defRPr b="1" sz="1662"/>
            </a:lvl8pPr>
            <a:lvl9pPr indent="-228600" lvl="8" marL="4114800" algn="l">
              <a:spcBef>
                <a:spcPts val="333"/>
              </a:spcBef>
              <a:spcAft>
                <a:spcPts val="0"/>
              </a:spcAft>
              <a:buClr>
                <a:schemeClr val="dk1"/>
              </a:buClr>
              <a:buSzPts val="1663"/>
              <a:buNone/>
              <a:defRPr b="1" sz="1662"/>
            </a:lvl9pPr>
          </a:lstStyle>
          <a:p/>
        </p:txBody>
      </p:sp>
      <p:sp>
        <p:nvSpPr>
          <p:cNvPr id="72" name="Google Shape;72;p102"/>
          <p:cNvSpPr txBox="1"/>
          <p:nvPr>
            <p:ph idx="2" type="body"/>
          </p:nvPr>
        </p:nvSpPr>
        <p:spPr>
          <a:xfrm>
            <a:off x="513874" y="2259957"/>
            <a:ext cx="4541003" cy="4105864"/>
          </a:xfrm>
          <a:prstGeom prst="rect">
            <a:avLst/>
          </a:prstGeom>
          <a:noFill/>
          <a:ln>
            <a:noFill/>
          </a:ln>
        </p:spPr>
        <p:txBody>
          <a:bodyPr anchorCtr="0" anchor="t" bIns="45700" lIns="91425" spcFirstLastPara="1" rIns="91425" wrap="square" tIns="45700">
            <a:noAutofit/>
          </a:bodyPr>
          <a:lstStyle>
            <a:lvl1pPr indent="-386969" lvl="0" marL="457200" algn="l">
              <a:spcBef>
                <a:spcPts val="499"/>
              </a:spcBef>
              <a:spcAft>
                <a:spcPts val="0"/>
              </a:spcAft>
              <a:buClr>
                <a:schemeClr val="dk1"/>
              </a:buClr>
              <a:buSzPts val="2494"/>
              <a:buChar char="•"/>
              <a:defRPr sz="2494"/>
            </a:lvl1pPr>
            <a:lvl2pPr indent="-360553" lvl="1" marL="914400" algn="l">
              <a:spcBef>
                <a:spcPts val="416"/>
              </a:spcBef>
              <a:spcAft>
                <a:spcPts val="0"/>
              </a:spcAft>
              <a:buClr>
                <a:schemeClr val="dk1"/>
              </a:buClr>
              <a:buSzPts val="2078"/>
              <a:buChar char="–"/>
              <a:defRPr sz="2078"/>
            </a:lvl2pPr>
            <a:lvl3pPr indent="-347344" lvl="2" marL="1371600" algn="l">
              <a:spcBef>
                <a:spcPts val="374"/>
              </a:spcBef>
              <a:spcAft>
                <a:spcPts val="0"/>
              </a:spcAft>
              <a:buClr>
                <a:schemeClr val="dk1"/>
              </a:buClr>
              <a:buSzPts val="1870"/>
              <a:buChar char="•"/>
              <a:defRPr sz="1870"/>
            </a:lvl3pPr>
            <a:lvl4pPr indent="-334200" lvl="3" marL="1828800" algn="l">
              <a:spcBef>
                <a:spcPts val="333"/>
              </a:spcBef>
              <a:spcAft>
                <a:spcPts val="0"/>
              </a:spcAft>
              <a:buClr>
                <a:schemeClr val="dk1"/>
              </a:buClr>
              <a:buSzPts val="1663"/>
              <a:buChar char="–"/>
              <a:defRPr sz="1662"/>
            </a:lvl4pPr>
            <a:lvl5pPr indent="-334200" lvl="4" marL="2286000" algn="l">
              <a:spcBef>
                <a:spcPts val="333"/>
              </a:spcBef>
              <a:spcAft>
                <a:spcPts val="0"/>
              </a:spcAft>
              <a:buClr>
                <a:schemeClr val="dk1"/>
              </a:buClr>
              <a:buSzPts val="1663"/>
              <a:buChar char="»"/>
              <a:defRPr sz="1662"/>
            </a:lvl5pPr>
            <a:lvl6pPr indent="-334200" lvl="5" marL="2743200" algn="l">
              <a:spcBef>
                <a:spcPts val="333"/>
              </a:spcBef>
              <a:spcAft>
                <a:spcPts val="0"/>
              </a:spcAft>
              <a:buClr>
                <a:schemeClr val="dk1"/>
              </a:buClr>
              <a:buSzPts val="1663"/>
              <a:buChar char="•"/>
              <a:defRPr sz="1662"/>
            </a:lvl6pPr>
            <a:lvl7pPr indent="-334200" lvl="6" marL="3200400" algn="l">
              <a:spcBef>
                <a:spcPts val="333"/>
              </a:spcBef>
              <a:spcAft>
                <a:spcPts val="0"/>
              </a:spcAft>
              <a:buClr>
                <a:schemeClr val="dk1"/>
              </a:buClr>
              <a:buSzPts val="1663"/>
              <a:buChar char="•"/>
              <a:defRPr sz="1662"/>
            </a:lvl7pPr>
            <a:lvl8pPr indent="-334200" lvl="7" marL="3657600" algn="l">
              <a:spcBef>
                <a:spcPts val="333"/>
              </a:spcBef>
              <a:spcAft>
                <a:spcPts val="0"/>
              </a:spcAft>
              <a:buClr>
                <a:schemeClr val="dk1"/>
              </a:buClr>
              <a:buSzPts val="1663"/>
              <a:buChar char="•"/>
              <a:defRPr sz="1662"/>
            </a:lvl8pPr>
            <a:lvl9pPr indent="-334200" lvl="8" marL="4114800" algn="l">
              <a:spcBef>
                <a:spcPts val="333"/>
              </a:spcBef>
              <a:spcAft>
                <a:spcPts val="0"/>
              </a:spcAft>
              <a:buClr>
                <a:schemeClr val="dk1"/>
              </a:buClr>
              <a:buSzPts val="1663"/>
              <a:buChar char="•"/>
              <a:defRPr sz="1662"/>
            </a:lvl9pPr>
          </a:lstStyle>
          <a:p/>
        </p:txBody>
      </p:sp>
      <p:sp>
        <p:nvSpPr>
          <p:cNvPr id="73" name="Google Shape;73;p102"/>
          <p:cNvSpPr txBox="1"/>
          <p:nvPr>
            <p:ph idx="3" type="body"/>
          </p:nvPr>
        </p:nvSpPr>
        <p:spPr>
          <a:xfrm>
            <a:off x="5220815" y="1595167"/>
            <a:ext cx="4542787" cy="664790"/>
          </a:xfrm>
          <a:prstGeom prst="rect">
            <a:avLst/>
          </a:prstGeom>
          <a:noFill/>
          <a:ln>
            <a:noFill/>
          </a:ln>
        </p:spPr>
        <p:txBody>
          <a:bodyPr anchorCtr="0" anchor="b" bIns="45700" lIns="91425" spcFirstLastPara="1" rIns="91425" wrap="square" tIns="45700">
            <a:noAutofit/>
          </a:bodyPr>
          <a:lstStyle>
            <a:lvl1pPr indent="-228600" lvl="0" marL="457200" algn="l">
              <a:spcBef>
                <a:spcPts val="499"/>
              </a:spcBef>
              <a:spcAft>
                <a:spcPts val="0"/>
              </a:spcAft>
              <a:buClr>
                <a:schemeClr val="dk1"/>
              </a:buClr>
              <a:buSzPts val="2494"/>
              <a:buNone/>
              <a:defRPr b="1" sz="2494"/>
            </a:lvl1pPr>
            <a:lvl2pPr indent="-228600" lvl="1" marL="914400" algn="l">
              <a:spcBef>
                <a:spcPts val="416"/>
              </a:spcBef>
              <a:spcAft>
                <a:spcPts val="0"/>
              </a:spcAft>
              <a:buClr>
                <a:schemeClr val="dk1"/>
              </a:buClr>
              <a:buSzPts val="2078"/>
              <a:buNone/>
              <a:defRPr b="1" sz="2078"/>
            </a:lvl2pPr>
            <a:lvl3pPr indent="-228600" lvl="2" marL="1371600" algn="l">
              <a:spcBef>
                <a:spcPts val="374"/>
              </a:spcBef>
              <a:spcAft>
                <a:spcPts val="0"/>
              </a:spcAft>
              <a:buClr>
                <a:schemeClr val="dk1"/>
              </a:buClr>
              <a:buSzPts val="1870"/>
              <a:buNone/>
              <a:defRPr b="1" sz="1870"/>
            </a:lvl3pPr>
            <a:lvl4pPr indent="-228600" lvl="3" marL="1828800" algn="l">
              <a:spcBef>
                <a:spcPts val="333"/>
              </a:spcBef>
              <a:spcAft>
                <a:spcPts val="0"/>
              </a:spcAft>
              <a:buClr>
                <a:schemeClr val="dk1"/>
              </a:buClr>
              <a:buSzPts val="1663"/>
              <a:buNone/>
              <a:defRPr b="1" sz="1662"/>
            </a:lvl4pPr>
            <a:lvl5pPr indent="-228600" lvl="4" marL="2286000" algn="l">
              <a:spcBef>
                <a:spcPts val="333"/>
              </a:spcBef>
              <a:spcAft>
                <a:spcPts val="0"/>
              </a:spcAft>
              <a:buClr>
                <a:schemeClr val="dk1"/>
              </a:buClr>
              <a:buSzPts val="1663"/>
              <a:buNone/>
              <a:defRPr b="1" sz="1662"/>
            </a:lvl5pPr>
            <a:lvl6pPr indent="-228600" lvl="5" marL="2743200" algn="l">
              <a:spcBef>
                <a:spcPts val="333"/>
              </a:spcBef>
              <a:spcAft>
                <a:spcPts val="0"/>
              </a:spcAft>
              <a:buClr>
                <a:schemeClr val="dk1"/>
              </a:buClr>
              <a:buSzPts val="1663"/>
              <a:buNone/>
              <a:defRPr b="1" sz="1662"/>
            </a:lvl6pPr>
            <a:lvl7pPr indent="-228600" lvl="6" marL="3200400" algn="l">
              <a:spcBef>
                <a:spcPts val="333"/>
              </a:spcBef>
              <a:spcAft>
                <a:spcPts val="0"/>
              </a:spcAft>
              <a:buClr>
                <a:schemeClr val="dk1"/>
              </a:buClr>
              <a:buSzPts val="1663"/>
              <a:buNone/>
              <a:defRPr b="1" sz="1662"/>
            </a:lvl7pPr>
            <a:lvl8pPr indent="-228600" lvl="7" marL="3657600" algn="l">
              <a:spcBef>
                <a:spcPts val="333"/>
              </a:spcBef>
              <a:spcAft>
                <a:spcPts val="0"/>
              </a:spcAft>
              <a:buClr>
                <a:schemeClr val="dk1"/>
              </a:buClr>
              <a:buSzPts val="1663"/>
              <a:buNone/>
              <a:defRPr b="1" sz="1662"/>
            </a:lvl8pPr>
            <a:lvl9pPr indent="-228600" lvl="8" marL="4114800" algn="l">
              <a:spcBef>
                <a:spcPts val="333"/>
              </a:spcBef>
              <a:spcAft>
                <a:spcPts val="0"/>
              </a:spcAft>
              <a:buClr>
                <a:schemeClr val="dk1"/>
              </a:buClr>
              <a:buSzPts val="1663"/>
              <a:buNone/>
              <a:defRPr b="1" sz="1662"/>
            </a:lvl9pPr>
          </a:lstStyle>
          <a:p/>
        </p:txBody>
      </p:sp>
      <p:sp>
        <p:nvSpPr>
          <p:cNvPr id="74" name="Google Shape;74;p102"/>
          <p:cNvSpPr txBox="1"/>
          <p:nvPr>
            <p:ph idx="4" type="body"/>
          </p:nvPr>
        </p:nvSpPr>
        <p:spPr>
          <a:xfrm>
            <a:off x="5220815" y="2259957"/>
            <a:ext cx="4542787" cy="4105864"/>
          </a:xfrm>
          <a:prstGeom prst="rect">
            <a:avLst/>
          </a:prstGeom>
          <a:noFill/>
          <a:ln>
            <a:noFill/>
          </a:ln>
        </p:spPr>
        <p:txBody>
          <a:bodyPr anchorCtr="0" anchor="t" bIns="45700" lIns="91425" spcFirstLastPara="1" rIns="91425" wrap="square" tIns="45700">
            <a:noAutofit/>
          </a:bodyPr>
          <a:lstStyle>
            <a:lvl1pPr indent="-386969" lvl="0" marL="457200" algn="l">
              <a:spcBef>
                <a:spcPts val="499"/>
              </a:spcBef>
              <a:spcAft>
                <a:spcPts val="0"/>
              </a:spcAft>
              <a:buClr>
                <a:schemeClr val="dk1"/>
              </a:buClr>
              <a:buSzPts val="2494"/>
              <a:buChar char="•"/>
              <a:defRPr sz="2494"/>
            </a:lvl1pPr>
            <a:lvl2pPr indent="-360553" lvl="1" marL="914400" algn="l">
              <a:spcBef>
                <a:spcPts val="416"/>
              </a:spcBef>
              <a:spcAft>
                <a:spcPts val="0"/>
              </a:spcAft>
              <a:buClr>
                <a:schemeClr val="dk1"/>
              </a:buClr>
              <a:buSzPts val="2078"/>
              <a:buChar char="–"/>
              <a:defRPr sz="2078"/>
            </a:lvl2pPr>
            <a:lvl3pPr indent="-347344" lvl="2" marL="1371600" algn="l">
              <a:spcBef>
                <a:spcPts val="374"/>
              </a:spcBef>
              <a:spcAft>
                <a:spcPts val="0"/>
              </a:spcAft>
              <a:buClr>
                <a:schemeClr val="dk1"/>
              </a:buClr>
              <a:buSzPts val="1870"/>
              <a:buChar char="•"/>
              <a:defRPr sz="1870"/>
            </a:lvl3pPr>
            <a:lvl4pPr indent="-334200" lvl="3" marL="1828800" algn="l">
              <a:spcBef>
                <a:spcPts val="333"/>
              </a:spcBef>
              <a:spcAft>
                <a:spcPts val="0"/>
              </a:spcAft>
              <a:buClr>
                <a:schemeClr val="dk1"/>
              </a:buClr>
              <a:buSzPts val="1663"/>
              <a:buChar char="–"/>
              <a:defRPr sz="1662"/>
            </a:lvl4pPr>
            <a:lvl5pPr indent="-334200" lvl="4" marL="2286000" algn="l">
              <a:spcBef>
                <a:spcPts val="333"/>
              </a:spcBef>
              <a:spcAft>
                <a:spcPts val="0"/>
              </a:spcAft>
              <a:buClr>
                <a:schemeClr val="dk1"/>
              </a:buClr>
              <a:buSzPts val="1663"/>
              <a:buChar char="»"/>
              <a:defRPr sz="1662"/>
            </a:lvl5pPr>
            <a:lvl6pPr indent="-334200" lvl="5" marL="2743200" algn="l">
              <a:spcBef>
                <a:spcPts val="333"/>
              </a:spcBef>
              <a:spcAft>
                <a:spcPts val="0"/>
              </a:spcAft>
              <a:buClr>
                <a:schemeClr val="dk1"/>
              </a:buClr>
              <a:buSzPts val="1663"/>
              <a:buChar char="•"/>
              <a:defRPr sz="1662"/>
            </a:lvl6pPr>
            <a:lvl7pPr indent="-334200" lvl="6" marL="3200400" algn="l">
              <a:spcBef>
                <a:spcPts val="333"/>
              </a:spcBef>
              <a:spcAft>
                <a:spcPts val="0"/>
              </a:spcAft>
              <a:buClr>
                <a:schemeClr val="dk1"/>
              </a:buClr>
              <a:buSzPts val="1663"/>
              <a:buChar char="•"/>
              <a:defRPr sz="1662"/>
            </a:lvl7pPr>
            <a:lvl8pPr indent="-334200" lvl="7" marL="3657600" algn="l">
              <a:spcBef>
                <a:spcPts val="333"/>
              </a:spcBef>
              <a:spcAft>
                <a:spcPts val="0"/>
              </a:spcAft>
              <a:buClr>
                <a:schemeClr val="dk1"/>
              </a:buClr>
              <a:buSzPts val="1663"/>
              <a:buChar char="•"/>
              <a:defRPr sz="1662"/>
            </a:lvl8pPr>
            <a:lvl9pPr indent="-334200" lvl="8" marL="4114800" algn="l">
              <a:spcBef>
                <a:spcPts val="333"/>
              </a:spcBef>
              <a:spcAft>
                <a:spcPts val="0"/>
              </a:spcAft>
              <a:buClr>
                <a:schemeClr val="dk1"/>
              </a:buClr>
              <a:buSzPts val="1663"/>
              <a:buChar char="•"/>
              <a:defRPr sz="1662"/>
            </a:lvl9pPr>
          </a:lstStyle>
          <a:p/>
        </p:txBody>
      </p:sp>
      <p:sp>
        <p:nvSpPr>
          <p:cNvPr id="75" name="Google Shape;75;p102"/>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02"/>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02"/>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hyperlink" Target="http://presentation-creation.ru/" TargetMode="External"/><Relationship Id="rId3"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92"/>
          <p:cNvSpPr txBox="1"/>
          <p:nvPr/>
        </p:nvSpPr>
        <p:spPr>
          <a:xfrm>
            <a:off x="6813550" y="6742112"/>
            <a:ext cx="3322637" cy="38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0" i="0" lang="en-US" sz="1800" u="sng" cap="none" strike="noStrike">
                <a:solidFill>
                  <a:schemeClr val="dk1"/>
                </a:solidFill>
                <a:latin typeface="Arial"/>
                <a:ea typeface="Arial"/>
                <a:cs typeface="Arial"/>
                <a:sym typeface="Arial"/>
                <a:hlinkClick r:id="rId2">
                  <a:extLst>
                    <a:ext uri="{A12FA001-AC4F-418D-AE19-62706E023703}">
                      <ahyp:hlinkClr val="tx"/>
                    </a:ext>
                  </a:extLst>
                </a:hlinkClick>
              </a:rPr>
              <a:t>http://presentation-creation.ru/</a:t>
            </a:r>
            <a:endParaRPr/>
          </a:p>
        </p:txBody>
      </p:sp>
      <p:sp>
        <p:nvSpPr>
          <p:cNvPr id="11" name="Google Shape;11;p92"/>
          <p:cNvSpPr txBox="1"/>
          <p:nvPr>
            <p:ph type="title"/>
          </p:nvPr>
        </p:nvSpPr>
        <p:spPr>
          <a:xfrm>
            <a:off x="514350" y="285750"/>
            <a:ext cx="9248775" cy="11874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9pPr>
          </a:lstStyle>
          <a:p/>
        </p:txBody>
      </p:sp>
      <p:sp>
        <p:nvSpPr>
          <p:cNvPr id="12" name="Google Shape;12;p92"/>
          <p:cNvSpPr txBox="1"/>
          <p:nvPr>
            <p:ph idx="1" type="body"/>
          </p:nvPr>
        </p:nvSpPr>
        <p:spPr>
          <a:xfrm>
            <a:off x="514350" y="1662112"/>
            <a:ext cx="9248775" cy="4703762"/>
          </a:xfrm>
          <a:prstGeom prst="rect">
            <a:avLst/>
          </a:prstGeom>
          <a:noFill/>
          <a:ln>
            <a:noFill/>
          </a:ln>
        </p:spPr>
        <p:txBody>
          <a:bodyPr anchorCtr="0" anchor="t" bIns="45700" lIns="91425" spcFirstLastPara="1" rIns="91425" wrap="square" tIns="45700">
            <a:noAutofit/>
          </a:bodyPr>
          <a:lstStyle>
            <a:lvl1pPr indent="-438150" lvl="0" marL="457200" marR="0" rtl="0" algn="l">
              <a:spcBef>
                <a:spcPts val="660"/>
              </a:spcBef>
              <a:spcAft>
                <a:spcPts val="0"/>
              </a:spcAft>
              <a:buClr>
                <a:schemeClr val="dk1"/>
              </a:buClr>
              <a:buSzPts val="3300"/>
              <a:buFont typeface="Arial"/>
              <a:buChar char="•"/>
              <a:defRPr b="0" i="0" sz="3300" u="none" cap="none" strike="noStrike">
                <a:solidFill>
                  <a:schemeClr val="dk1"/>
                </a:solidFill>
                <a:latin typeface="Calibri"/>
                <a:ea typeface="Calibri"/>
                <a:cs typeface="Calibri"/>
                <a:sym typeface="Calibri"/>
              </a:defRPr>
            </a:lvl1pPr>
            <a:lvl2pPr indent="-412750" lvl="1" marL="914400" marR="0" rtl="0" algn="l">
              <a:spcBef>
                <a:spcPts val="580"/>
              </a:spcBef>
              <a:spcAft>
                <a:spcPts val="0"/>
              </a:spcAft>
              <a:buClr>
                <a:schemeClr val="dk1"/>
              </a:buClr>
              <a:buSzPts val="2900"/>
              <a:buFont typeface="Arial"/>
              <a:buChar char="–"/>
              <a:defRPr b="0" i="0" sz="29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60553" lvl="5" marL="27432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6pPr>
            <a:lvl7pPr indent="-360553" lvl="6" marL="32004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7pPr>
            <a:lvl8pPr indent="-360553" lvl="7" marL="36576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8pPr>
            <a:lvl9pPr indent="-360553" lvl="8" marL="41148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9pPr>
          </a:lstStyle>
          <a:p/>
        </p:txBody>
      </p:sp>
      <p:sp>
        <p:nvSpPr>
          <p:cNvPr id="13" name="Google Shape;13;p92"/>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14" name="Google Shape;14;p92"/>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15" name="Google Shape;15;p92"/>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3"/>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2" name="Shape 22"/>
        <p:cNvGrpSpPr/>
        <p:nvPr/>
      </p:nvGrpSpPr>
      <p:grpSpPr>
        <a:xfrm>
          <a:off x="0" y="0"/>
          <a:ext cx="0" cy="0"/>
          <a:chOff x="0" y="0"/>
          <a:chExt cx="0" cy="0"/>
        </a:xfrm>
      </p:grpSpPr>
      <p:sp>
        <p:nvSpPr>
          <p:cNvPr id="23" name="Google Shape;23;p94"/>
          <p:cNvSpPr txBox="1"/>
          <p:nvPr>
            <p:ph type="title"/>
          </p:nvPr>
        </p:nvSpPr>
        <p:spPr>
          <a:xfrm>
            <a:off x="514350" y="285750"/>
            <a:ext cx="9248775" cy="11874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500" u="none" cap="none" strike="noStrike">
                <a:solidFill>
                  <a:schemeClr val="dk1"/>
                </a:solidFill>
                <a:latin typeface="Calibri"/>
                <a:ea typeface="Calibri"/>
                <a:cs typeface="Calibri"/>
                <a:sym typeface="Calibri"/>
              </a:defRPr>
            </a:lvl9pPr>
          </a:lstStyle>
          <a:p/>
        </p:txBody>
      </p:sp>
      <p:sp>
        <p:nvSpPr>
          <p:cNvPr id="24" name="Google Shape;24;p94"/>
          <p:cNvSpPr txBox="1"/>
          <p:nvPr>
            <p:ph idx="1" type="body"/>
          </p:nvPr>
        </p:nvSpPr>
        <p:spPr>
          <a:xfrm>
            <a:off x="514350" y="1662112"/>
            <a:ext cx="9248775" cy="4703762"/>
          </a:xfrm>
          <a:prstGeom prst="rect">
            <a:avLst/>
          </a:prstGeom>
          <a:noFill/>
          <a:ln>
            <a:noFill/>
          </a:ln>
        </p:spPr>
        <p:txBody>
          <a:bodyPr anchorCtr="0" anchor="t" bIns="45700" lIns="91425" spcFirstLastPara="1" rIns="91425" wrap="square" tIns="45700">
            <a:noAutofit/>
          </a:bodyPr>
          <a:lstStyle>
            <a:lvl1pPr indent="-438150" lvl="0" marL="457200" marR="0" rtl="0" algn="l">
              <a:spcBef>
                <a:spcPts val="660"/>
              </a:spcBef>
              <a:spcAft>
                <a:spcPts val="0"/>
              </a:spcAft>
              <a:buClr>
                <a:schemeClr val="dk1"/>
              </a:buClr>
              <a:buSzPts val="3300"/>
              <a:buFont typeface="Arial"/>
              <a:buChar char="•"/>
              <a:defRPr b="0" i="0" sz="3300" u="none" cap="none" strike="noStrike">
                <a:solidFill>
                  <a:schemeClr val="dk1"/>
                </a:solidFill>
                <a:latin typeface="Calibri"/>
                <a:ea typeface="Calibri"/>
                <a:cs typeface="Calibri"/>
                <a:sym typeface="Calibri"/>
              </a:defRPr>
            </a:lvl1pPr>
            <a:lvl2pPr indent="-412750" lvl="1" marL="914400" marR="0" rtl="0" algn="l">
              <a:spcBef>
                <a:spcPts val="580"/>
              </a:spcBef>
              <a:spcAft>
                <a:spcPts val="0"/>
              </a:spcAft>
              <a:buClr>
                <a:schemeClr val="dk1"/>
              </a:buClr>
              <a:buSzPts val="2900"/>
              <a:buFont typeface="Arial"/>
              <a:buChar char="–"/>
              <a:defRPr b="0" i="0" sz="29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60553" lvl="5" marL="27432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6pPr>
            <a:lvl7pPr indent="-360553" lvl="6" marL="32004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7pPr>
            <a:lvl8pPr indent="-360553" lvl="7" marL="36576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8pPr>
            <a:lvl9pPr indent="-360553" lvl="8" marL="4114800" marR="0" rtl="0" algn="l">
              <a:spcBef>
                <a:spcPts val="416"/>
              </a:spcBef>
              <a:spcAft>
                <a:spcPts val="0"/>
              </a:spcAft>
              <a:buClr>
                <a:schemeClr val="dk1"/>
              </a:buClr>
              <a:buSzPts val="2078"/>
              <a:buFont typeface="Arial"/>
              <a:buChar char="•"/>
              <a:defRPr b="0" i="0" sz="2078" u="none" cap="none" strike="noStrike">
                <a:solidFill>
                  <a:schemeClr val="dk1"/>
                </a:solidFill>
                <a:latin typeface="Calibri"/>
                <a:ea typeface="Calibri"/>
                <a:cs typeface="Calibri"/>
                <a:sym typeface="Calibri"/>
              </a:defRPr>
            </a:lvl9pPr>
          </a:lstStyle>
          <a:p/>
        </p:txBody>
      </p:sp>
      <p:sp>
        <p:nvSpPr>
          <p:cNvPr id="25" name="Google Shape;25;p94"/>
          <p:cNvSpPr txBox="1"/>
          <p:nvPr>
            <p:ph idx="10" type="dt"/>
          </p:nvPr>
        </p:nvSpPr>
        <p:spPr>
          <a:xfrm>
            <a:off x="514350" y="6605587"/>
            <a:ext cx="2397125" cy="37941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26" name="Google Shape;26;p94"/>
          <p:cNvSpPr txBox="1"/>
          <p:nvPr>
            <p:ph idx="11" type="ftr"/>
          </p:nvPr>
        </p:nvSpPr>
        <p:spPr>
          <a:xfrm>
            <a:off x="3511550" y="6605587"/>
            <a:ext cx="3254375" cy="37941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27" name="Google Shape;27;p94"/>
          <p:cNvSpPr txBox="1"/>
          <p:nvPr>
            <p:ph idx="12" type="sldNum"/>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jp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2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hyperlink" Target="http://strata.oreilly.com/2011/08/building-data-startups.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4.jp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7.png"/><Relationship Id="rId4" Type="http://schemas.openxmlformats.org/officeDocument/2006/relationships/hyperlink" Target="http://blog.jobbole.com/1321/"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jpg"/></Relationships>
</file>

<file path=ppt/slides/_rels/slide70.xml.rels><?xml version="1.0" encoding="UTF-8" standalone="yes"?><Relationships xmlns="http://schemas.openxmlformats.org/package/2006/relationships"><Relationship Id="rId11" Type="http://schemas.openxmlformats.org/officeDocument/2006/relationships/hyperlink" Target="https://ru.wikipedia.org/wiki/C++" TargetMode="External"/><Relationship Id="rId10" Type="http://schemas.openxmlformats.org/officeDocument/2006/relationships/hyperlink" Target="https://ru.wikipedia.org/wiki/Qt" TargetMode="External"/><Relationship Id="rId13" Type="http://schemas.openxmlformats.org/officeDocument/2006/relationships/hyperlink" Target="https://ru.wikipedia.org/wiki/MongoDB" TargetMode="External"/><Relationship Id="rId12" Type="http://schemas.openxmlformats.org/officeDocument/2006/relationships/hyperlink" Target="https://ru.wikipedia.org/wiki/CouchDB" TargetMode="External"/><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s://ru.wikipedia.org/wiki/Google" TargetMode="External"/><Relationship Id="rId4" Type="http://schemas.openxmlformats.org/officeDocument/2006/relationships/hyperlink" Target="https://ru.wikipedia.org/wiki/Java" TargetMode="External"/><Relationship Id="rId9" Type="http://schemas.openxmlformats.org/officeDocument/2006/relationships/hyperlink" Target="https://ru.wikipedia.org/wiki/Apache_Hadoop" TargetMode="External"/><Relationship Id="rId15" Type="http://schemas.openxmlformats.org/officeDocument/2006/relationships/hyperlink" Target="https://ru.wikipedia.org/wiki/Erlang" TargetMode="External"/><Relationship Id="rId14" Type="http://schemas.openxmlformats.org/officeDocument/2006/relationships/hyperlink" Target="https://ru.wikipedia.org/wiki/Ruby" TargetMode="External"/><Relationship Id="rId17" Type="http://schemas.openxmlformats.org/officeDocument/2006/relationships/hyperlink" Target="https://ru.wikipedia.org/wiki/SQL" TargetMode="External"/><Relationship Id="rId16" Type="http://schemas.openxmlformats.org/officeDocument/2006/relationships/hyperlink" Target="https://ru.wikipedia.org/w/index.php?title=Apache_Hive&amp;action=edit&amp;redlink=1" TargetMode="External"/><Relationship Id="rId5" Type="http://schemas.openxmlformats.org/officeDocument/2006/relationships/hyperlink" Target="https://ru.wikipedia.org/wiki/Greenplum" TargetMode="External"/><Relationship Id="rId19" Type="http://schemas.openxmlformats.org/officeDocument/2006/relationships/hyperlink" Target="https://ru.wikipedia.org/wiki/%D0%AF%D0%BD%D0%B4%D0%B5%D0%BA%D1%81" TargetMode="External"/><Relationship Id="rId6" Type="http://schemas.openxmlformats.org/officeDocument/2006/relationships/hyperlink" Target="https://ru.wikipedia.org/wiki/SQL" TargetMode="External"/><Relationship Id="rId18" Type="http://schemas.openxmlformats.org/officeDocument/2006/relationships/hyperlink" Target="https://ru.wikipedia.org/wiki/C_Sharp" TargetMode="External"/><Relationship Id="rId7" Type="http://schemas.openxmlformats.org/officeDocument/2006/relationships/hyperlink" Target="https://ru.wikipedia.org/w/index.php?title=GridGain&amp;action=edit&amp;redlink=1" TargetMode="External"/><Relationship Id="rId8" Type="http://schemas.openxmlformats.org/officeDocument/2006/relationships/hyperlink" Target="https://ru.wikipedia.org/wiki/Java"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8.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8.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45.jpg"/><Relationship Id="rId4" Type="http://schemas.openxmlformats.org/officeDocument/2006/relationships/hyperlink" Target="https://www.idc.com/"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49.png"/><Relationship Id="rId4" Type="http://schemas.openxmlformats.org/officeDocument/2006/relationships/image" Target="../media/image51.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hyperlink" Target="https://delprof.ru/press-center/open-analytics/big-data-perspektivy-razvitiya-trendy-i-obemy-rynka-bolshikh-dannykh/" TargetMode="External"/><Relationship Id="rId4" Type="http://schemas.openxmlformats.org/officeDocument/2006/relationships/image" Target="../media/image56.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6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5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67.png"/><Relationship Id="rId4" Type="http://schemas.openxmlformats.org/officeDocument/2006/relationships/image" Target="../media/image55.png"/><Relationship Id="rId5" Type="http://schemas.openxmlformats.org/officeDocument/2006/relationships/image" Target="../media/image48.png"/><Relationship Id="rId6" Type="http://schemas.openxmlformats.org/officeDocument/2006/relationships/image" Target="../media/image60.png"/><Relationship Id="rId7" Type="http://schemas.openxmlformats.org/officeDocument/2006/relationships/image" Target="../media/image65.png"/><Relationship Id="rId8" Type="http://schemas.openxmlformats.org/officeDocument/2006/relationships/image" Target="../media/image69.png"/></Relationships>
</file>

<file path=ppt/slides/_rels/slide89.xml.rels><?xml version="1.0" encoding="UTF-8" standalone="yes"?><Relationships xmlns="http://schemas.openxmlformats.org/package/2006/relationships"><Relationship Id="rId11" Type="http://schemas.openxmlformats.org/officeDocument/2006/relationships/image" Target="../media/image63.png"/><Relationship Id="rId10" Type="http://schemas.openxmlformats.org/officeDocument/2006/relationships/image" Target="../media/image70.png"/><Relationship Id="rId12"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hyperlink" Target="http://cran.r-project.org/bin/windows/base/" TargetMode="External"/><Relationship Id="rId4" Type="http://schemas.openxmlformats.org/officeDocument/2006/relationships/hyperlink" Target="http://www.rstudio.com/products/rstudio/download/" TargetMode="External"/><Relationship Id="rId9" Type="http://schemas.openxmlformats.org/officeDocument/2006/relationships/image" Target="../media/image60.png"/><Relationship Id="rId5" Type="http://schemas.openxmlformats.org/officeDocument/2006/relationships/hyperlink" Target="http://www.symbol.ru/date/816603.html" TargetMode="External"/><Relationship Id="rId6" Type="http://schemas.openxmlformats.org/officeDocument/2006/relationships/hyperlink" Target="http://pythonworld.ru/osnovy/skachat-python.html" TargetMode="External"/><Relationship Id="rId7" Type="http://schemas.openxmlformats.org/officeDocument/2006/relationships/image" Target="../media/image68.png"/><Relationship Id="rId8"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hyperlink" Target="http://www.tadviser.ru/index.php"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
          <p:cNvSpPr txBox="1"/>
          <p:nvPr>
            <p:ph type="ctrTitle"/>
          </p:nvPr>
        </p:nvSpPr>
        <p:spPr>
          <a:xfrm>
            <a:off x="0" y="1093787"/>
            <a:ext cx="5300662" cy="1527175"/>
          </a:xfrm>
          <a:prstGeom prst="rect">
            <a:avLst/>
          </a:prstGeom>
          <a:noFill/>
          <a:ln>
            <a:noFill/>
          </a:ln>
        </p:spPr>
        <p:txBody>
          <a:bodyPr anchorCtr="0" anchor="b" bIns="49700" lIns="99425" spcFirstLastPara="1" rIns="99425" wrap="square" tIns="49700">
            <a:normAutofit/>
          </a:bodyPr>
          <a:lstStyle/>
          <a:p>
            <a:pPr indent="0" lvl="0" marL="0" rtl="0" algn="ctr">
              <a:lnSpc>
                <a:spcPct val="80000"/>
              </a:lnSpc>
              <a:spcBef>
                <a:spcPts val="0"/>
              </a:spcBef>
              <a:spcAft>
                <a:spcPts val="0"/>
              </a:spcAft>
              <a:buClr>
                <a:schemeClr val="dk1"/>
              </a:buClr>
              <a:buSzPts val="5900"/>
              <a:buFont typeface="Calibri"/>
              <a:buNone/>
            </a:pPr>
            <a:r>
              <a:rPr b="0" i="0" lang="en-US" sz="5900" u="none">
                <a:solidFill>
                  <a:schemeClr val="dk1"/>
                </a:solidFill>
                <a:latin typeface="Calibri"/>
                <a:ea typeface="Calibri"/>
                <a:cs typeface="Calibri"/>
                <a:sym typeface="Calibri"/>
              </a:rPr>
              <a:t>Курс</a:t>
            </a:r>
            <a:br>
              <a:rPr b="0" i="0" lang="en-US" sz="5900" u="none">
                <a:solidFill>
                  <a:schemeClr val="dk1"/>
                </a:solidFill>
                <a:latin typeface="Calibri"/>
                <a:ea typeface="Calibri"/>
                <a:cs typeface="Calibri"/>
                <a:sym typeface="Calibri"/>
              </a:rPr>
            </a:br>
            <a:r>
              <a:rPr b="0" i="0" lang="en-US" sz="5400" u="none">
                <a:solidFill>
                  <a:schemeClr val="dk1"/>
                </a:solidFill>
                <a:latin typeface="Calibri"/>
                <a:ea typeface="Calibri"/>
                <a:cs typeface="Calibri"/>
                <a:sym typeface="Calibri"/>
              </a:rPr>
              <a:t>Обработка больших данных</a:t>
            </a:r>
            <a:endParaRPr/>
          </a:p>
        </p:txBody>
      </p:sp>
      <p:sp>
        <p:nvSpPr>
          <p:cNvPr id="98" name="Google Shape;98;p1"/>
          <p:cNvSpPr txBox="1"/>
          <p:nvPr>
            <p:ph idx="1" type="subTitle"/>
          </p:nvPr>
        </p:nvSpPr>
        <p:spPr>
          <a:xfrm>
            <a:off x="101600" y="2771775"/>
            <a:ext cx="5207000" cy="1820862"/>
          </a:xfrm>
          <a:prstGeom prst="rect">
            <a:avLst/>
          </a:prstGeom>
          <a:noFill/>
          <a:ln>
            <a:noFill/>
          </a:ln>
        </p:spPr>
        <p:txBody>
          <a:bodyPr anchorCtr="0" anchor="t" bIns="49700" lIns="99425" spcFirstLastPara="1" rIns="99425" wrap="square" tIns="49700">
            <a:normAutofit/>
          </a:bodyPr>
          <a:lstStyle/>
          <a:p>
            <a:pPr indent="0" lvl="0" marL="0" rtl="0" algn="ctr">
              <a:lnSpc>
                <a:spcPct val="100000"/>
              </a:lnSpc>
              <a:spcBef>
                <a:spcPts val="0"/>
              </a:spcBef>
              <a:spcAft>
                <a:spcPts val="0"/>
              </a:spcAft>
              <a:buClr>
                <a:srgbClr val="898989"/>
              </a:buClr>
              <a:buSzPts val="3600"/>
              <a:buNone/>
            </a:pPr>
            <a:r>
              <a:rPr b="0" i="0" lang="en-US" sz="3600" u="none">
                <a:solidFill>
                  <a:srgbClr val="898989"/>
                </a:solidFill>
                <a:latin typeface="Calibri"/>
                <a:ea typeface="Calibri"/>
                <a:cs typeface="Calibri"/>
                <a:sym typeface="Calibri"/>
              </a:rPr>
              <a:t>Лекция 1 </a:t>
            </a:r>
            <a:endParaRPr/>
          </a:p>
          <a:p>
            <a:pPr indent="0" lvl="0" marL="0" rtl="0" algn="ctr">
              <a:lnSpc>
                <a:spcPct val="100000"/>
              </a:lnSpc>
              <a:spcBef>
                <a:spcPts val="640"/>
              </a:spcBef>
              <a:spcAft>
                <a:spcPts val="0"/>
              </a:spcAft>
              <a:buClr>
                <a:srgbClr val="ED8137"/>
              </a:buClr>
              <a:buSzPts val="3200"/>
              <a:buNone/>
            </a:pPr>
            <a:r>
              <a:rPr b="1" i="0" lang="en-US" sz="3200" u="none">
                <a:solidFill>
                  <a:srgbClr val="ED8137"/>
                </a:solidFill>
                <a:latin typeface="Calibri"/>
                <a:ea typeface="Calibri"/>
                <a:cs typeface="Calibri"/>
                <a:sym typeface="Calibri"/>
              </a:rPr>
              <a:t>Введение в большие данные </a:t>
            </a:r>
            <a:endParaRPr/>
          </a:p>
        </p:txBody>
      </p:sp>
      <p:sp>
        <p:nvSpPr>
          <p:cNvPr id="99" name="Google Shape;99;p1"/>
          <p:cNvSpPr txBox="1"/>
          <p:nvPr/>
        </p:nvSpPr>
        <p:spPr>
          <a:xfrm>
            <a:off x="0" y="4562475"/>
            <a:ext cx="5137150" cy="768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Arial"/>
              <a:buNone/>
            </a:pPr>
            <a:r>
              <a:rPr b="1" i="1" lang="en-US" sz="1600" u="none" cap="none" strike="noStrike">
                <a:solidFill>
                  <a:schemeClr val="dk1"/>
                </a:solidFill>
                <a:latin typeface="Arial"/>
                <a:ea typeface="Arial"/>
                <a:cs typeface="Arial"/>
                <a:sym typeface="Arial"/>
              </a:rPr>
              <a:t>Приходько Татьяна Александровна</a:t>
            </a:r>
            <a:endParaRPr b="0" i="1" sz="1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rPr b="0" i="1" lang="en-US" sz="1400" u="none" cap="none" strike="noStrike">
                <a:solidFill>
                  <a:schemeClr val="dk1"/>
                </a:solidFill>
                <a:latin typeface="Arial"/>
                <a:ea typeface="Arial"/>
                <a:cs typeface="Arial"/>
                <a:sym typeface="Arial"/>
              </a:rPr>
              <a:t>доцент кафедры </a:t>
            </a:r>
            <a:endParaRPr/>
          </a:p>
          <a:p>
            <a:pPr indent="0" lvl="0" marL="0" marR="0" rtl="0" algn="ctr">
              <a:lnSpc>
                <a:spcPct val="100000"/>
              </a:lnSpc>
              <a:spcBef>
                <a:spcPts val="0"/>
              </a:spcBef>
              <a:spcAft>
                <a:spcPts val="0"/>
              </a:spcAft>
              <a:buClr>
                <a:schemeClr val="dk1"/>
              </a:buClr>
              <a:buSzPts val="1400"/>
              <a:buFont typeface="Arial"/>
              <a:buNone/>
            </a:pPr>
            <a:r>
              <a:rPr b="0" i="1" lang="en-US" sz="1400" u="none" cap="none" strike="noStrike">
                <a:solidFill>
                  <a:schemeClr val="dk1"/>
                </a:solidFill>
                <a:latin typeface="Arial"/>
                <a:ea typeface="Arial"/>
                <a:cs typeface="Arial"/>
                <a:sym typeface="Arial"/>
              </a:rPr>
              <a:t>Вычислительных технологий КубГУ</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0"/>
          <p:cNvSpPr txBox="1"/>
          <p:nvPr/>
        </p:nvSpPr>
        <p:spPr>
          <a:xfrm>
            <a:off x="1163637" y="498475"/>
            <a:ext cx="7807325" cy="828675"/>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Карта пандемии коронавируса</a:t>
            </a:r>
            <a:endParaRPr/>
          </a:p>
        </p:txBody>
      </p:sp>
      <p:sp>
        <p:nvSpPr>
          <p:cNvPr id="208" name="Google Shape;208;p10"/>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209" name="Google Shape;209;p10"/>
          <p:cNvSpPr txBox="1"/>
          <p:nvPr/>
        </p:nvSpPr>
        <p:spPr>
          <a:xfrm>
            <a:off x="7635875" y="6629400"/>
            <a:ext cx="2398712"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400"/>
              <a:buFont typeface="Arial"/>
              <a:buNone/>
            </a:pPr>
            <a:fld id="{00000000-1234-1234-1234-123412341234}" type="slidenum">
              <a:rPr b="0" i="0" lang="en-US" sz="1400" u="none">
                <a:solidFill>
                  <a:srgbClr val="262626"/>
                </a:solidFill>
                <a:latin typeface="Arial"/>
                <a:ea typeface="Arial"/>
                <a:cs typeface="Arial"/>
                <a:sym typeface="Arial"/>
              </a:rPr>
              <a:t>‹#›</a:t>
            </a:fld>
            <a:endParaRPr/>
          </a:p>
        </p:txBody>
      </p:sp>
      <p:pic>
        <p:nvPicPr>
          <p:cNvPr id="210" name="Google Shape;210;p10"/>
          <p:cNvPicPr preferRelativeResize="0"/>
          <p:nvPr/>
        </p:nvPicPr>
        <p:blipFill rotWithShape="1">
          <a:blip r:embed="rId3">
            <a:alphaModFix/>
          </a:blip>
          <a:srcRect b="0" l="0" r="0" t="0"/>
          <a:stretch/>
        </p:blipFill>
        <p:spPr>
          <a:xfrm>
            <a:off x="257175" y="1304925"/>
            <a:ext cx="9777412" cy="4017962"/>
          </a:xfrm>
          <a:prstGeom prst="rect">
            <a:avLst/>
          </a:prstGeom>
          <a:noFill/>
          <a:ln>
            <a:noFill/>
          </a:ln>
        </p:spPr>
      </p:pic>
      <p:pic>
        <p:nvPicPr>
          <p:cNvPr id="211" name="Google Shape;211;p10"/>
          <p:cNvPicPr preferRelativeResize="0"/>
          <p:nvPr/>
        </p:nvPicPr>
        <p:blipFill rotWithShape="1">
          <a:blip r:embed="rId4">
            <a:alphaModFix/>
          </a:blip>
          <a:srcRect b="0" l="0" r="0" t="0"/>
          <a:stretch/>
        </p:blipFill>
        <p:spPr>
          <a:xfrm>
            <a:off x="241300" y="2065337"/>
            <a:ext cx="9793287" cy="4752975"/>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grpSp>
        <p:nvGrpSpPr>
          <p:cNvPr id="216" name="Google Shape;216;p11"/>
          <p:cNvGrpSpPr/>
          <p:nvPr/>
        </p:nvGrpSpPr>
        <p:grpSpPr>
          <a:xfrm>
            <a:off x="242887" y="322262"/>
            <a:ext cx="9791700" cy="6553200"/>
            <a:chOff x="153" y="203"/>
            <a:chExt cx="6168" cy="4128"/>
          </a:xfrm>
        </p:grpSpPr>
        <p:sp>
          <p:nvSpPr>
            <p:cNvPr id="217" name="Google Shape;217;p11"/>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18" name="Google Shape;218;p11"/>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19" name="Google Shape;219;p11"/>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220" name="Google Shape;220;p11"/>
          <p:cNvSpPr txBox="1"/>
          <p:nvPr/>
        </p:nvSpPr>
        <p:spPr>
          <a:xfrm>
            <a:off x="1235075" y="457200"/>
            <a:ext cx="7807325" cy="828675"/>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Собираем и анализируем данные</a:t>
            </a:r>
            <a:endParaRPr/>
          </a:p>
        </p:txBody>
      </p:sp>
      <p:sp>
        <p:nvSpPr>
          <p:cNvPr id="221" name="Google Shape;221;p11"/>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pic>
        <p:nvPicPr>
          <p:cNvPr id="222" name="Google Shape;222;p11"/>
          <p:cNvPicPr preferRelativeResize="0"/>
          <p:nvPr/>
        </p:nvPicPr>
        <p:blipFill rotWithShape="1">
          <a:blip r:embed="rId3">
            <a:alphaModFix/>
          </a:blip>
          <a:srcRect b="0" l="0" r="0" t="0"/>
          <a:stretch/>
        </p:blipFill>
        <p:spPr>
          <a:xfrm>
            <a:off x="1719262" y="1439862"/>
            <a:ext cx="7091362" cy="5157787"/>
          </a:xfrm>
          <a:prstGeom prst="rect">
            <a:avLst/>
          </a:prstGeom>
          <a:noFill/>
          <a:ln>
            <a:noFill/>
          </a:ln>
        </p:spPr>
      </p:pic>
      <p:sp>
        <p:nvSpPr>
          <p:cNvPr id="223" name="Google Shape;223;p11"/>
          <p:cNvSpPr txBox="1"/>
          <p:nvPr/>
        </p:nvSpPr>
        <p:spPr>
          <a:xfrm>
            <a:off x="7666037" y="6627812"/>
            <a:ext cx="2398712"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400"/>
              <a:buFont typeface="Arial"/>
              <a:buNone/>
            </a:pPr>
            <a:fld id="{00000000-1234-1234-1234-123412341234}" type="slidenum">
              <a:rPr b="0" i="0" lang="en-US" sz="1400" u="none">
                <a:solidFill>
                  <a:srgbClr val="262626"/>
                </a:solidFill>
                <a:latin typeface="Arial"/>
                <a:ea typeface="Arial"/>
                <a:cs typeface="Arial"/>
                <a:sym typeface="Arial"/>
              </a:rPr>
              <a:t>‹#›</a:t>
            </a:fld>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grpSp>
        <p:nvGrpSpPr>
          <p:cNvPr id="228" name="Google Shape;228;p12"/>
          <p:cNvGrpSpPr/>
          <p:nvPr/>
        </p:nvGrpSpPr>
        <p:grpSpPr>
          <a:xfrm>
            <a:off x="242887" y="322262"/>
            <a:ext cx="9791700" cy="6553200"/>
            <a:chOff x="153" y="203"/>
            <a:chExt cx="6168" cy="4128"/>
          </a:xfrm>
        </p:grpSpPr>
        <p:sp>
          <p:nvSpPr>
            <p:cNvPr id="229" name="Google Shape;229;p12"/>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30" name="Google Shape;230;p12"/>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31" name="Google Shape;231;p12"/>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232" name="Google Shape;232;p12"/>
          <p:cNvSpPr txBox="1"/>
          <p:nvPr/>
        </p:nvSpPr>
        <p:spPr>
          <a:xfrm>
            <a:off x="1235075" y="560387"/>
            <a:ext cx="7807325" cy="627062"/>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Зачем математические модели?</a:t>
            </a:r>
            <a:endParaRPr/>
          </a:p>
        </p:txBody>
      </p:sp>
      <p:sp>
        <p:nvSpPr>
          <p:cNvPr id="233" name="Google Shape;233;p12"/>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234" name="Google Shape;234;p12"/>
          <p:cNvSpPr txBox="1"/>
          <p:nvPr/>
        </p:nvSpPr>
        <p:spPr>
          <a:xfrm>
            <a:off x="560387" y="1509712"/>
            <a:ext cx="9396412" cy="2492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a:solidFill>
                  <a:srgbClr val="000000"/>
                </a:solidFill>
                <a:latin typeface="Arial"/>
                <a:ea typeface="Arial"/>
                <a:cs typeface="Arial"/>
                <a:sym typeface="Arial"/>
              </a:rPr>
              <a:t>Оптимально распределить ограниченные ресурсы для сокращения заболеваемости</a:t>
            </a:r>
            <a:br>
              <a:rPr b="0" i="0" lang="en-US" sz="2400" u="none">
                <a:solidFill>
                  <a:srgbClr val="000000"/>
                </a:solidFill>
                <a:latin typeface="Arial"/>
                <a:ea typeface="Arial"/>
                <a:cs typeface="Arial"/>
                <a:sym typeface="Arial"/>
              </a:rPr>
            </a:br>
            <a:r>
              <a:rPr b="0" i="0" lang="en-US" sz="1800" u="none">
                <a:solidFill>
                  <a:srgbClr val="939BA1"/>
                </a:solidFill>
                <a:latin typeface="Noto Sans Symbols"/>
                <a:ea typeface="Noto Sans Symbols"/>
                <a:cs typeface="Noto Sans Symbols"/>
                <a:sym typeface="Noto Sans Symbols"/>
              </a:rPr>
              <a:t>▪ </a:t>
            </a:r>
            <a:r>
              <a:rPr b="1" i="0" lang="en-US" sz="1800" u="none">
                <a:solidFill>
                  <a:srgbClr val="000000"/>
                </a:solidFill>
                <a:latin typeface="Arial"/>
                <a:ea typeface="Arial"/>
                <a:cs typeface="Arial"/>
                <a:sym typeface="Arial"/>
              </a:rPr>
              <a:t>Проверить решение на стабильность (найти устойчивое решение)</a:t>
            </a:r>
            <a:br>
              <a:rPr b="0" i="0" lang="en-US" sz="1800" u="none">
                <a:solidFill>
                  <a:srgbClr val="000000"/>
                </a:solidFill>
                <a:latin typeface="Arial"/>
                <a:ea typeface="Arial"/>
                <a:cs typeface="Arial"/>
                <a:sym typeface="Arial"/>
              </a:rPr>
            </a:br>
            <a:r>
              <a:rPr b="0" i="0" lang="en-US" sz="1800" u="none">
                <a:solidFill>
                  <a:srgbClr val="939BA1"/>
                </a:solidFill>
                <a:latin typeface="Noto Sans Symbols"/>
                <a:ea typeface="Noto Sans Symbols"/>
                <a:cs typeface="Noto Sans Symbols"/>
                <a:sym typeface="Noto Sans Symbols"/>
              </a:rPr>
              <a:t>▪ </a:t>
            </a:r>
            <a:r>
              <a:rPr b="1" i="0" lang="en-US" sz="1800" u="none">
                <a:solidFill>
                  <a:srgbClr val="000000"/>
                </a:solidFill>
                <a:latin typeface="Arial"/>
                <a:ea typeface="Arial"/>
                <a:cs typeface="Arial"/>
                <a:sym typeface="Arial"/>
              </a:rPr>
              <a:t>Спланировать необходимую инфраструктуру и логистику для целевой программы</a:t>
            </a:r>
            <a:br>
              <a:rPr b="0" i="0" lang="en-US" sz="1800" u="none">
                <a:solidFill>
                  <a:srgbClr val="000000"/>
                </a:solidFill>
                <a:latin typeface="Arial"/>
                <a:ea typeface="Arial"/>
                <a:cs typeface="Arial"/>
                <a:sym typeface="Arial"/>
              </a:rPr>
            </a:br>
            <a:r>
              <a:rPr b="0" i="0" lang="en-US" sz="1800" u="none">
                <a:solidFill>
                  <a:srgbClr val="939BA1"/>
                </a:solidFill>
                <a:latin typeface="Noto Sans Symbols"/>
                <a:ea typeface="Noto Sans Symbols"/>
                <a:cs typeface="Noto Sans Symbols"/>
                <a:sym typeface="Noto Sans Symbols"/>
              </a:rPr>
              <a:t>▪ </a:t>
            </a:r>
            <a:r>
              <a:rPr b="1" i="0" lang="en-US" sz="1800" u="none">
                <a:solidFill>
                  <a:srgbClr val="000000"/>
                </a:solidFill>
                <a:latin typeface="Arial"/>
                <a:ea typeface="Arial"/>
                <a:cs typeface="Arial"/>
                <a:sym typeface="Arial"/>
              </a:rPr>
              <a:t>Рассмотреть новые наиболее эффективные методы вмешательства (пример: новый тип вакцинации)</a:t>
            </a:r>
            <a:br>
              <a:rPr b="0" i="0" lang="en-US" sz="1800" u="none">
                <a:solidFill>
                  <a:srgbClr val="000000"/>
                </a:solidFill>
                <a:latin typeface="Arial"/>
                <a:ea typeface="Arial"/>
                <a:cs typeface="Arial"/>
                <a:sym typeface="Arial"/>
              </a:rPr>
            </a:br>
            <a:r>
              <a:rPr b="0" i="0" lang="en-US" sz="1800" u="none">
                <a:solidFill>
                  <a:srgbClr val="939BA1"/>
                </a:solidFill>
                <a:latin typeface="Noto Sans Symbols"/>
                <a:ea typeface="Noto Sans Symbols"/>
                <a:cs typeface="Noto Sans Symbols"/>
                <a:sym typeface="Noto Sans Symbols"/>
              </a:rPr>
              <a:t>▪ </a:t>
            </a:r>
            <a:r>
              <a:rPr b="1" i="0" lang="en-US" sz="1800" u="none">
                <a:solidFill>
                  <a:srgbClr val="000000"/>
                </a:solidFill>
                <a:latin typeface="Arial"/>
                <a:ea typeface="Arial"/>
                <a:cs typeface="Arial"/>
                <a:sym typeface="Arial"/>
              </a:rPr>
              <a:t>Определить наиболее полезные направления для полевых исследований</a:t>
            </a:r>
            <a:endParaRPr/>
          </a:p>
        </p:txBody>
      </p:sp>
      <p:pic>
        <p:nvPicPr>
          <p:cNvPr id="235" name="Google Shape;235;p12"/>
          <p:cNvPicPr preferRelativeResize="0"/>
          <p:nvPr/>
        </p:nvPicPr>
        <p:blipFill rotWithShape="1">
          <a:blip r:embed="rId3">
            <a:alphaModFix/>
          </a:blip>
          <a:srcRect b="0" l="0" r="0" t="0"/>
          <a:stretch/>
        </p:blipFill>
        <p:spPr>
          <a:xfrm>
            <a:off x="1744662" y="4324350"/>
            <a:ext cx="6643687" cy="2106612"/>
          </a:xfrm>
          <a:prstGeom prst="rect">
            <a:avLst/>
          </a:prstGeom>
          <a:noFill/>
          <a:ln>
            <a:noFill/>
          </a:ln>
        </p:spPr>
      </p:pic>
      <p:sp>
        <p:nvSpPr>
          <p:cNvPr id="236" name="Google Shape;236;p12"/>
          <p:cNvSpPr txBox="1"/>
          <p:nvPr/>
        </p:nvSpPr>
        <p:spPr>
          <a:xfrm>
            <a:off x="7635875" y="6648450"/>
            <a:ext cx="2398712"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400"/>
              <a:buFont typeface="Arial"/>
              <a:buNone/>
            </a:pPr>
            <a:fld id="{00000000-1234-1234-1234-123412341234}" type="slidenum">
              <a:rPr b="0" i="0" lang="en-US" sz="1400" u="none">
                <a:solidFill>
                  <a:srgbClr val="262626"/>
                </a:solidFill>
                <a:latin typeface="Arial"/>
                <a:ea typeface="Arial"/>
                <a:cs typeface="Arial"/>
                <a:sym typeface="Arial"/>
              </a:rPr>
              <a:t>‹#›</a:t>
            </a:fld>
            <a:endParaRP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grpSp>
        <p:nvGrpSpPr>
          <p:cNvPr id="241" name="Google Shape;241;p13"/>
          <p:cNvGrpSpPr/>
          <p:nvPr/>
        </p:nvGrpSpPr>
        <p:grpSpPr>
          <a:xfrm>
            <a:off x="242887" y="322262"/>
            <a:ext cx="9791700" cy="6553200"/>
            <a:chOff x="153" y="203"/>
            <a:chExt cx="6168" cy="4128"/>
          </a:xfrm>
        </p:grpSpPr>
        <p:sp>
          <p:nvSpPr>
            <p:cNvPr id="242" name="Google Shape;242;p13"/>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43" name="Google Shape;243;p13"/>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44" name="Google Shape;244;p13"/>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245" name="Google Shape;245;p13"/>
          <p:cNvSpPr txBox="1"/>
          <p:nvPr/>
        </p:nvSpPr>
        <p:spPr>
          <a:xfrm>
            <a:off x="1235075" y="560387"/>
            <a:ext cx="7807325" cy="914400"/>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Транспортное моделирование для городского планирования</a:t>
            </a:r>
            <a:endParaRPr/>
          </a:p>
        </p:txBody>
      </p:sp>
      <p:sp>
        <p:nvSpPr>
          <p:cNvPr id="246" name="Google Shape;246;p13"/>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pic>
        <p:nvPicPr>
          <p:cNvPr id="247" name="Google Shape;247;p13"/>
          <p:cNvPicPr preferRelativeResize="0"/>
          <p:nvPr/>
        </p:nvPicPr>
        <p:blipFill rotWithShape="1">
          <a:blip r:embed="rId3">
            <a:alphaModFix/>
          </a:blip>
          <a:srcRect b="0" l="0" r="0" t="0"/>
          <a:stretch/>
        </p:blipFill>
        <p:spPr>
          <a:xfrm>
            <a:off x="1547812" y="1857375"/>
            <a:ext cx="7037387" cy="4864100"/>
          </a:xfrm>
          <a:prstGeom prst="rect">
            <a:avLst/>
          </a:prstGeom>
          <a:noFill/>
          <a:ln>
            <a:noFill/>
          </a:ln>
        </p:spPr>
      </p:pic>
      <p:sp>
        <p:nvSpPr>
          <p:cNvPr id="248" name="Google Shape;248;p13"/>
          <p:cNvSpPr txBox="1"/>
          <p:nvPr/>
        </p:nvSpPr>
        <p:spPr>
          <a:xfrm>
            <a:off x="7743825" y="6607175"/>
            <a:ext cx="2398712"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400"/>
              <a:buFont typeface="Arial"/>
              <a:buNone/>
            </a:pPr>
            <a:fld id="{00000000-1234-1234-1234-123412341234}" type="slidenum">
              <a:rPr b="0" i="0" lang="en-US" sz="1400" u="none">
                <a:solidFill>
                  <a:srgbClr val="262626"/>
                </a:solidFill>
                <a:latin typeface="Arial"/>
                <a:ea typeface="Arial"/>
                <a:cs typeface="Arial"/>
                <a:sym typeface="Arial"/>
              </a:rPr>
              <a:t>‹#›</a:t>
            </a:fld>
            <a:endParaRP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grpSp>
        <p:nvGrpSpPr>
          <p:cNvPr id="253" name="Google Shape;253;p14"/>
          <p:cNvGrpSpPr/>
          <p:nvPr/>
        </p:nvGrpSpPr>
        <p:grpSpPr>
          <a:xfrm>
            <a:off x="242887" y="322262"/>
            <a:ext cx="9791700" cy="6553200"/>
            <a:chOff x="153" y="203"/>
            <a:chExt cx="6168" cy="4128"/>
          </a:xfrm>
        </p:grpSpPr>
        <p:sp>
          <p:nvSpPr>
            <p:cNvPr id="254" name="Google Shape;254;p14"/>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55" name="Google Shape;255;p14"/>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56" name="Google Shape;256;p14"/>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257" name="Google Shape;257;p14"/>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pic>
        <p:nvPicPr>
          <p:cNvPr id="258" name="Google Shape;258;p14"/>
          <p:cNvPicPr preferRelativeResize="0"/>
          <p:nvPr/>
        </p:nvPicPr>
        <p:blipFill rotWithShape="1">
          <a:blip r:embed="rId3">
            <a:alphaModFix/>
          </a:blip>
          <a:srcRect b="0" l="0" r="0" t="0"/>
          <a:stretch/>
        </p:blipFill>
        <p:spPr>
          <a:xfrm>
            <a:off x="1466850" y="1830387"/>
            <a:ext cx="7432675" cy="4887912"/>
          </a:xfrm>
          <a:prstGeom prst="rect">
            <a:avLst/>
          </a:prstGeom>
          <a:noFill/>
          <a:ln>
            <a:noFill/>
          </a:ln>
        </p:spPr>
      </p:pic>
      <p:sp>
        <p:nvSpPr>
          <p:cNvPr id="259" name="Google Shape;259;p14"/>
          <p:cNvSpPr txBox="1"/>
          <p:nvPr/>
        </p:nvSpPr>
        <p:spPr>
          <a:xfrm>
            <a:off x="1235075" y="560387"/>
            <a:ext cx="7807325" cy="914400"/>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Транспортное моделирование для городского планирования</a:t>
            </a:r>
            <a:endParaRPr/>
          </a:p>
        </p:txBody>
      </p:sp>
      <p:sp>
        <p:nvSpPr>
          <p:cNvPr id="260" name="Google Shape;260;p14"/>
          <p:cNvSpPr txBox="1"/>
          <p:nvPr/>
        </p:nvSpPr>
        <p:spPr>
          <a:xfrm>
            <a:off x="7700962" y="6575425"/>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400"/>
              <a:buFont typeface="Arial"/>
              <a:buNone/>
            </a:pPr>
            <a:fld id="{00000000-1234-1234-1234-123412341234}" type="slidenum">
              <a:rPr b="0" i="0" lang="en-US" sz="1400" u="none">
                <a:solidFill>
                  <a:srgbClr val="262626"/>
                </a:solidFill>
                <a:latin typeface="Arial"/>
                <a:ea typeface="Arial"/>
                <a:cs typeface="Arial"/>
                <a:sym typeface="Arial"/>
              </a:rPr>
              <a:t>‹#›</a:t>
            </a:fld>
            <a:endParaRP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grpSp>
        <p:nvGrpSpPr>
          <p:cNvPr id="265" name="Google Shape;265;p15"/>
          <p:cNvGrpSpPr/>
          <p:nvPr/>
        </p:nvGrpSpPr>
        <p:grpSpPr>
          <a:xfrm>
            <a:off x="242887" y="322262"/>
            <a:ext cx="9791700" cy="6553200"/>
            <a:chOff x="153" y="203"/>
            <a:chExt cx="6168" cy="4128"/>
          </a:xfrm>
        </p:grpSpPr>
        <p:sp>
          <p:nvSpPr>
            <p:cNvPr id="266" name="Google Shape;266;p15"/>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67" name="Google Shape;267;p15"/>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68" name="Google Shape;268;p15"/>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269" name="Google Shape;269;p15"/>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270" name="Google Shape;270;p15"/>
          <p:cNvSpPr txBox="1"/>
          <p:nvPr/>
        </p:nvSpPr>
        <p:spPr>
          <a:xfrm>
            <a:off x="1233487" y="428625"/>
            <a:ext cx="7807325" cy="914400"/>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Откуда брать доп. информацию?</a:t>
            </a:r>
            <a:endParaRPr/>
          </a:p>
        </p:txBody>
      </p:sp>
      <p:pic>
        <p:nvPicPr>
          <p:cNvPr id="271" name="Google Shape;271;p15"/>
          <p:cNvPicPr preferRelativeResize="0"/>
          <p:nvPr/>
        </p:nvPicPr>
        <p:blipFill rotWithShape="1">
          <a:blip r:embed="rId3">
            <a:alphaModFix/>
          </a:blip>
          <a:srcRect b="0" l="0" r="0" t="0"/>
          <a:stretch/>
        </p:blipFill>
        <p:spPr>
          <a:xfrm>
            <a:off x="1201737" y="1857375"/>
            <a:ext cx="8123237" cy="4873625"/>
          </a:xfrm>
          <a:prstGeom prst="rect">
            <a:avLst/>
          </a:prstGeom>
          <a:noFill/>
          <a:ln>
            <a:noFill/>
          </a:ln>
        </p:spPr>
      </p:pic>
      <p:sp>
        <p:nvSpPr>
          <p:cNvPr id="272" name="Google Shape;272;p15"/>
          <p:cNvSpPr txBox="1"/>
          <p:nvPr/>
        </p:nvSpPr>
        <p:spPr>
          <a:xfrm>
            <a:off x="1392237" y="1073150"/>
            <a:ext cx="76057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a:solidFill>
                  <a:srgbClr val="000000"/>
                </a:solidFill>
                <a:latin typeface="Arial"/>
                <a:ea typeface="Arial"/>
                <a:cs typeface="Arial"/>
                <a:sym typeface="Arial"/>
              </a:rPr>
              <a:t>Данные сотовых операторов для городского планирования</a:t>
            </a:r>
            <a:endParaRPr/>
          </a:p>
        </p:txBody>
      </p:sp>
      <p:sp>
        <p:nvSpPr>
          <p:cNvPr id="273" name="Google Shape;273;p15"/>
          <p:cNvSpPr txBox="1"/>
          <p:nvPr/>
        </p:nvSpPr>
        <p:spPr>
          <a:xfrm>
            <a:off x="7667625" y="6607175"/>
            <a:ext cx="2398712"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400"/>
              <a:buFont typeface="Arial"/>
              <a:buNone/>
            </a:pPr>
            <a:fld id="{00000000-1234-1234-1234-123412341234}" type="slidenum">
              <a:rPr b="0" i="0" lang="en-US" sz="1400" u="none">
                <a:solidFill>
                  <a:srgbClr val="262626"/>
                </a:solidFill>
                <a:latin typeface="Arial"/>
                <a:ea typeface="Arial"/>
                <a:cs typeface="Arial"/>
                <a:sym typeface="Arial"/>
              </a:rPr>
              <a:t>‹#›</a:t>
            </a:fld>
            <a:endParaRP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grpSp>
        <p:nvGrpSpPr>
          <p:cNvPr id="278" name="Google Shape;278;p16"/>
          <p:cNvGrpSpPr/>
          <p:nvPr/>
        </p:nvGrpSpPr>
        <p:grpSpPr>
          <a:xfrm>
            <a:off x="242887" y="322262"/>
            <a:ext cx="9791700" cy="6553200"/>
            <a:chOff x="153" y="203"/>
            <a:chExt cx="6168" cy="4128"/>
          </a:xfrm>
        </p:grpSpPr>
        <p:sp>
          <p:nvSpPr>
            <p:cNvPr id="279" name="Google Shape;279;p16"/>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80" name="Google Shape;280;p16"/>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81" name="Google Shape;281;p16"/>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282" name="Google Shape;282;p16"/>
          <p:cNvSpPr txBox="1"/>
          <p:nvPr/>
        </p:nvSpPr>
        <p:spPr>
          <a:xfrm>
            <a:off x="1355725" y="411162"/>
            <a:ext cx="7808912" cy="828675"/>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Ожидания и возможности</a:t>
            </a:r>
            <a:endParaRPr/>
          </a:p>
        </p:txBody>
      </p:sp>
      <p:sp>
        <p:nvSpPr>
          <p:cNvPr id="283" name="Google Shape;283;p16"/>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284" name="Google Shape;284;p16"/>
          <p:cNvSpPr txBox="1"/>
          <p:nvPr/>
        </p:nvSpPr>
        <p:spPr>
          <a:xfrm>
            <a:off x="709612" y="1625600"/>
            <a:ext cx="8858250" cy="470852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“Big data” – модный нынче термин, фигурирующий почти на всех профессиональных конференциях, посвященных анализу данных, прогностической аналитике, интеллектуальному анализу данных (data mining), CRM (</a:t>
            </a:r>
            <a:r>
              <a:rPr b="0" i="1" lang="en-US" sz="2400" u="none">
                <a:solidFill>
                  <a:schemeClr val="dk1"/>
                </a:solidFill>
                <a:latin typeface="Arial"/>
                <a:ea typeface="Arial"/>
                <a:cs typeface="Arial"/>
                <a:sym typeface="Arial"/>
              </a:rPr>
              <a:t>Customer Relationship Management</a:t>
            </a:r>
            <a:r>
              <a:rPr b="0" i="0" lang="en-US" sz="2400" u="none">
                <a:solidFill>
                  <a:schemeClr val="dk1"/>
                </a:solidFill>
                <a:latin typeface="Arial"/>
                <a:ea typeface="Arial"/>
                <a:cs typeface="Arial"/>
                <a:sym typeface="Arial"/>
              </a:rPr>
              <a:t>). </a:t>
            </a:r>
            <a:endParaRPr/>
          </a:p>
          <a:p>
            <a:pPr indent="-342900" lvl="0" marL="342900" marR="0" rtl="0" algn="l">
              <a:lnSpc>
                <a:spcPct val="100000"/>
              </a:lnSpc>
              <a:spcBef>
                <a:spcPts val="120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Термин “Big data” используется в сферах, где актуальна работа с качественно большими объемами данных, где постоянно происходит увеличение скорости потока данных в организационный процесс: </a:t>
            </a:r>
            <a:r>
              <a:rPr b="1" i="1" lang="en-US" sz="2400" u="none">
                <a:solidFill>
                  <a:schemeClr val="dk1"/>
                </a:solidFill>
                <a:latin typeface="Arial"/>
                <a:ea typeface="Arial"/>
                <a:cs typeface="Arial"/>
                <a:sym typeface="Arial"/>
              </a:rPr>
              <a:t>экономике, банковской деятельности, производстве, маркетинге, телекоммуникациях, веб-аналитике, медицине </a:t>
            </a:r>
            <a:r>
              <a:rPr b="0" i="0" lang="en-US" sz="2400" u="none">
                <a:solidFill>
                  <a:schemeClr val="dk1"/>
                </a:solidFill>
                <a:latin typeface="Arial"/>
                <a:ea typeface="Arial"/>
                <a:cs typeface="Arial"/>
                <a:sym typeface="Arial"/>
              </a:rPr>
              <a:t>и др.</a:t>
            </a:r>
            <a:endParaRPr/>
          </a:p>
        </p:txBody>
      </p:sp>
      <p:sp>
        <p:nvSpPr>
          <p:cNvPr id="285" name="Google Shape;285;p16"/>
          <p:cNvSpPr txBox="1"/>
          <p:nvPr/>
        </p:nvSpPr>
        <p:spPr>
          <a:xfrm>
            <a:off x="7707312" y="6653212"/>
            <a:ext cx="2398712"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400"/>
              <a:buFont typeface="Arial"/>
              <a:buNone/>
            </a:pPr>
            <a:fld id="{00000000-1234-1234-1234-123412341234}" type="slidenum">
              <a:rPr b="0" i="0" lang="en-US" sz="1400" u="none">
                <a:solidFill>
                  <a:srgbClr val="262626"/>
                </a:solidFill>
                <a:latin typeface="Arial"/>
                <a:ea typeface="Arial"/>
                <a:cs typeface="Arial"/>
                <a:sym typeface="Arial"/>
              </a:rPr>
              <a:t>‹#›</a:t>
            </a:fld>
            <a:endParaRP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grpSp>
        <p:nvGrpSpPr>
          <p:cNvPr id="290" name="Google Shape;290;p17"/>
          <p:cNvGrpSpPr/>
          <p:nvPr/>
        </p:nvGrpSpPr>
        <p:grpSpPr>
          <a:xfrm>
            <a:off x="33337" y="188912"/>
            <a:ext cx="9791700" cy="6553200"/>
            <a:chOff x="153" y="203"/>
            <a:chExt cx="6168" cy="4128"/>
          </a:xfrm>
        </p:grpSpPr>
        <p:sp>
          <p:nvSpPr>
            <p:cNvPr id="291" name="Google Shape;291;p17"/>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92" name="Google Shape;292;p17"/>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93" name="Google Shape;293;p17"/>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294" name="Google Shape;294;p17"/>
          <p:cNvSpPr txBox="1"/>
          <p:nvPr/>
        </p:nvSpPr>
        <p:spPr>
          <a:xfrm>
            <a:off x="385762" y="214312"/>
            <a:ext cx="9248775" cy="828675"/>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Увеличение объема данных</a:t>
            </a:r>
            <a:endParaRPr/>
          </a:p>
        </p:txBody>
      </p:sp>
      <p:sp>
        <p:nvSpPr>
          <p:cNvPr id="295" name="Google Shape;295;p17"/>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296" name="Google Shape;296;p17"/>
          <p:cNvSpPr txBox="1"/>
          <p:nvPr/>
        </p:nvSpPr>
        <p:spPr>
          <a:xfrm>
            <a:off x="438150" y="1303337"/>
            <a:ext cx="9380537" cy="4570412"/>
          </a:xfrm>
          <a:prstGeom prst="rect">
            <a:avLst/>
          </a:prstGeom>
          <a:noFill/>
          <a:ln>
            <a:noFill/>
          </a:ln>
        </p:spPr>
        <p:txBody>
          <a:bodyPr anchorCtr="0" anchor="t" bIns="45700" lIns="91425" spcFirstLastPara="1" rIns="91425" wrap="square" tIns="45700">
            <a:spAutoFit/>
          </a:bodyPr>
          <a:lstStyle/>
          <a:p>
            <a:pPr indent="261936" lvl="0" marL="0" marR="0" rtl="0" algn="l">
              <a:lnSpc>
                <a:spcPct val="100000"/>
              </a:lnSpc>
              <a:spcBef>
                <a:spcPts val="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Потоки информации генерируются всё новыми интернет-сервисами, социальными сетями, приложениями электронной торговли, приложениями о местонахождении абонентов сетей и т.п. </a:t>
            </a:r>
            <a:endParaRPr/>
          </a:p>
          <a:p>
            <a:pPr indent="261936" lvl="0" marL="0" marR="0" rtl="0" algn="l">
              <a:lnSpc>
                <a:spcPct val="100000"/>
              </a:lnSpc>
              <a:spcBef>
                <a:spcPts val="110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Количество e-mail, отправляемых ежедневно в мире, - 347 млрд. Объем видео, закачиваемого на YouTube каждую минуту - 500 часов.</a:t>
            </a:r>
            <a:endParaRPr/>
          </a:p>
          <a:p>
            <a:pPr indent="261936" lvl="0" marL="0" marR="0" rtl="0" algn="l">
              <a:lnSpc>
                <a:spcPct val="100000"/>
              </a:lnSpc>
              <a:spcBef>
                <a:spcPts val="120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Каждую  секунду в Google  обрабатываются 40 тыс. запросов, </a:t>
            </a:r>
            <a:r>
              <a:rPr b="0" i="0" lang="en-US" sz="2400" u="none">
                <a:solidFill>
                  <a:schemeClr val="dk1"/>
                </a:solidFill>
                <a:latin typeface="Arial"/>
                <a:ea typeface="Arial"/>
                <a:cs typeface="Arial"/>
                <a:sym typeface="Arial"/>
              </a:rPr>
              <a:t>76% всех поисков происходит в его домене. </a:t>
            </a:r>
            <a:r>
              <a:rPr b="0" i="0" lang="en-US" sz="2200" u="none">
                <a:solidFill>
                  <a:schemeClr val="dk1"/>
                </a:solidFill>
                <a:latin typeface="Arial"/>
                <a:ea typeface="Arial"/>
                <a:cs typeface="Arial"/>
                <a:sym typeface="Arial"/>
              </a:rPr>
              <a:t> Объем данных, обрабатываемых Google за день, — 24 петабайт. Количество сообщений на Твиттере в день — 50 млн. Количество минут, проведенных в Facebook в месяц, — около 700 млрд. Объем данных, переданных/полученных на мобильные устройства, — 1,3 эксабайт. Количество продуктов, заказываемых в Amazon в секунду, — 73. </a:t>
            </a:r>
            <a:endParaRPr/>
          </a:p>
        </p:txBody>
      </p:sp>
      <p:sp>
        <p:nvSpPr>
          <p:cNvPr id="297" name="Google Shape;297;p17"/>
          <p:cNvSpPr txBox="1"/>
          <p:nvPr/>
        </p:nvSpPr>
        <p:spPr>
          <a:xfrm>
            <a:off x="7635875" y="6591300"/>
            <a:ext cx="2398712"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400"/>
              <a:buFont typeface="Arial"/>
              <a:buNone/>
            </a:pPr>
            <a:fld id="{00000000-1234-1234-1234-123412341234}" type="slidenum">
              <a:rPr b="0" i="0" lang="en-US" sz="1400" u="none">
                <a:solidFill>
                  <a:srgbClr val="262626"/>
                </a:solidFill>
                <a:latin typeface="Arial"/>
                <a:ea typeface="Arial"/>
                <a:cs typeface="Arial"/>
                <a:sym typeface="Arial"/>
              </a:rPr>
              <a:t>‹#›</a:t>
            </a:fld>
            <a:endParaRPr/>
          </a:p>
        </p:txBody>
      </p:sp>
      <p:sp>
        <p:nvSpPr>
          <p:cNvPr id="298" name="Google Shape;298;p17"/>
          <p:cNvSpPr txBox="1"/>
          <p:nvPr/>
        </p:nvSpPr>
        <p:spPr>
          <a:xfrm>
            <a:off x="419100" y="6003925"/>
            <a:ext cx="3786187"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1" lang="en-US" sz="1600" u="none">
                <a:solidFill>
                  <a:schemeClr val="dk1"/>
                </a:solidFill>
                <a:latin typeface="Arial"/>
                <a:ea typeface="Arial"/>
                <a:cs typeface="Arial"/>
                <a:sym typeface="Arial"/>
              </a:rPr>
              <a:t>(Источник: Internet Live Stats -2020г.)</a:t>
            </a:r>
            <a:endParaRPr/>
          </a:p>
        </p:txBody>
      </p:sp>
      <p:sp>
        <p:nvSpPr>
          <p:cNvPr id="299" name="Google Shape;299;p17"/>
          <p:cNvSpPr txBox="1"/>
          <p:nvPr/>
        </p:nvSpPr>
        <p:spPr>
          <a:xfrm>
            <a:off x="314325" y="6418262"/>
            <a:ext cx="9317037"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1" lang="en-US" sz="1600" u="none">
                <a:solidFill>
                  <a:schemeClr val="dk1"/>
                </a:solidFill>
                <a:latin typeface="Arial"/>
                <a:ea typeface="Arial"/>
                <a:cs typeface="Arial"/>
                <a:sym typeface="Arial"/>
              </a:rPr>
              <a:t>https://techblog.sdstudio.top/osnovnaja-statistika-i-fakty-poiska-google-2020-g/?ysclid=ldrk6xcsrs335084897#1_Kazduu_sekundu_v_Google_vypolnaetsa_40_000_zaprosov</a:t>
            </a:r>
            <a:endParaRP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grpSp>
        <p:nvGrpSpPr>
          <p:cNvPr id="304" name="Google Shape;304;p18"/>
          <p:cNvGrpSpPr/>
          <p:nvPr/>
        </p:nvGrpSpPr>
        <p:grpSpPr>
          <a:xfrm>
            <a:off x="242887" y="322262"/>
            <a:ext cx="9791700" cy="6553200"/>
            <a:chOff x="153" y="203"/>
            <a:chExt cx="6168" cy="4128"/>
          </a:xfrm>
        </p:grpSpPr>
        <p:sp>
          <p:nvSpPr>
            <p:cNvPr id="305" name="Google Shape;305;p18"/>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06" name="Google Shape;306;p18"/>
            <p:cNvSpPr/>
            <p:nvPr/>
          </p:nvSpPr>
          <p:spPr>
            <a:xfrm>
              <a:off x="561" y="249"/>
              <a:ext cx="5261" cy="543"/>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07" name="Google Shape;307;p18"/>
            <p:cNvSpPr/>
            <p:nvPr/>
          </p:nvSpPr>
          <p:spPr>
            <a:xfrm>
              <a:off x="244" y="974"/>
              <a:ext cx="5941" cy="3266"/>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308" name="Google Shape;308;p18"/>
          <p:cNvSpPr txBox="1"/>
          <p:nvPr/>
        </p:nvSpPr>
        <p:spPr>
          <a:xfrm>
            <a:off x="387350" y="363537"/>
            <a:ext cx="9248775" cy="828675"/>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Увеличение объема данных</a:t>
            </a:r>
            <a:endParaRPr/>
          </a:p>
        </p:txBody>
      </p:sp>
      <p:sp>
        <p:nvSpPr>
          <p:cNvPr id="309" name="Google Shape;309;p18"/>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310" name="Google Shape;310;p18"/>
          <p:cNvSpPr txBox="1"/>
          <p:nvPr/>
        </p:nvSpPr>
        <p:spPr>
          <a:xfrm>
            <a:off x="606425" y="1754187"/>
            <a:ext cx="9196387" cy="2554287"/>
          </a:xfrm>
          <a:prstGeom prst="rect">
            <a:avLst/>
          </a:prstGeom>
          <a:noFill/>
          <a:ln>
            <a:noFill/>
          </a:ln>
        </p:spPr>
        <p:txBody>
          <a:bodyPr anchorCtr="0" anchor="t" bIns="45700" lIns="91425" spcFirstLastPara="1" rIns="91425" wrap="square" tIns="45700">
            <a:spAutoFit/>
          </a:bodyPr>
          <a:lstStyle/>
          <a:p>
            <a:pPr indent="357187" lvl="0" marL="0" marR="0" rtl="0" algn="l">
              <a:lnSpc>
                <a:spcPct val="100000"/>
              </a:lnSpc>
              <a:spcBef>
                <a:spcPts val="0"/>
              </a:spcBef>
              <a:spcAft>
                <a:spcPts val="0"/>
              </a:spcAft>
              <a:buClr>
                <a:srgbClr val="000000"/>
              </a:buClr>
              <a:buSzPts val="2000"/>
              <a:buFont typeface="Arial"/>
              <a:buNone/>
            </a:pPr>
            <a:r>
              <a:rPr b="0" i="0" lang="en-US" sz="2000" u="none">
                <a:solidFill>
                  <a:srgbClr val="000000"/>
                </a:solidFill>
                <a:latin typeface="Arial"/>
                <a:ea typeface="Arial"/>
                <a:cs typeface="Arial"/>
                <a:sym typeface="Arial"/>
              </a:rPr>
              <a:t>В 1993 году в интернете </a:t>
            </a:r>
            <a:r>
              <a:rPr b="0" i="0" lang="en-US" sz="2000" u="none">
                <a:solidFill>
                  <a:schemeClr val="dk1"/>
                </a:solidFill>
                <a:latin typeface="Arial"/>
                <a:ea typeface="Arial"/>
                <a:cs typeface="Arial"/>
                <a:sym typeface="Arial"/>
              </a:rPr>
              <a:t>было</a:t>
            </a:r>
            <a:r>
              <a:rPr b="0" i="0" lang="en-US" sz="2000" u="none">
                <a:solidFill>
                  <a:srgbClr val="000000"/>
                </a:solidFill>
                <a:latin typeface="Arial"/>
                <a:ea typeface="Arial"/>
                <a:cs typeface="Arial"/>
                <a:sym typeface="Arial"/>
              </a:rPr>
              <a:t> всего 130 сайтов, которыми </a:t>
            </a:r>
            <a:r>
              <a:rPr b="0" i="0" lang="en-US" sz="2000" u="none">
                <a:solidFill>
                  <a:schemeClr val="dk1"/>
                </a:solidFill>
                <a:latin typeface="Arial"/>
                <a:ea typeface="Arial"/>
                <a:cs typeface="Arial"/>
                <a:sym typeface="Arial"/>
              </a:rPr>
              <a:t>пользовались</a:t>
            </a:r>
            <a:r>
              <a:rPr b="0" i="0" lang="en-US" sz="2000" u="none">
                <a:solidFill>
                  <a:srgbClr val="000000"/>
                </a:solidFill>
                <a:latin typeface="Arial"/>
                <a:ea typeface="Arial"/>
                <a:cs typeface="Arial"/>
                <a:sym typeface="Arial"/>
              </a:rPr>
              <a:t> около 3 млн человек. В 2014-м сайтов впервые стало больше миллиарда, а в 2020-м их количество </a:t>
            </a:r>
            <a:r>
              <a:rPr b="0" i="0" lang="en-US" sz="2000" u="none">
                <a:solidFill>
                  <a:schemeClr val="dk1"/>
                </a:solidFill>
                <a:latin typeface="Arial"/>
                <a:ea typeface="Arial"/>
                <a:cs typeface="Arial"/>
                <a:sym typeface="Arial"/>
              </a:rPr>
              <a:t>перевалило</a:t>
            </a:r>
            <a:r>
              <a:rPr b="0" i="0" lang="en-US" sz="2000" u="none">
                <a:solidFill>
                  <a:srgbClr val="000000"/>
                </a:solidFill>
                <a:latin typeface="Arial"/>
                <a:ea typeface="Arial"/>
                <a:cs typeface="Arial"/>
                <a:sym typeface="Arial"/>
              </a:rPr>
              <a:t> за 1,8 млрд. И хотя около 75% из них неактивны, каждый день это количество </a:t>
            </a:r>
            <a:r>
              <a:rPr b="0" i="0" lang="en-US" sz="2000" u="none">
                <a:solidFill>
                  <a:schemeClr val="dk1"/>
                </a:solidFill>
                <a:latin typeface="Arial"/>
                <a:ea typeface="Arial"/>
                <a:cs typeface="Arial"/>
                <a:sym typeface="Arial"/>
              </a:rPr>
              <a:t>приумножается </a:t>
            </a:r>
            <a:r>
              <a:rPr b="0" i="0" lang="en-US" sz="2000" u="none">
                <a:solidFill>
                  <a:srgbClr val="000000"/>
                </a:solidFill>
                <a:latin typeface="Arial"/>
                <a:ea typeface="Arial"/>
                <a:cs typeface="Arial"/>
                <a:sym typeface="Arial"/>
              </a:rPr>
              <a:t>примерно на 550 тысяч. </a:t>
            </a:r>
            <a:endParaRPr/>
          </a:p>
          <a:p>
            <a:pPr indent="357187"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Всего за прошлый год пользователи произвели 59 зеттабайт данных, или почти 670 трлн полнометражных фильмов. А к 2025 году этот показатель утроится.</a:t>
            </a:r>
            <a:endParaRPr/>
          </a:p>
        </p:txBody>
      </p:sp>
      <p:sp>
        <p:nvSpPr>
          <p:cNvPr id="311" name="Google Shape;311;p18"/>
          <p:cNvSpPr txBox="1"/>
          <p:nvPr/>
        </p:nvSpPr>
        <p:spPr>
          <a:xfrm>
            <a:off x="471487" y="4308475"/>
            <a:ext cx="9374187" cy="2246312"/>
          </a:xfrm>
          <a:prstGeom prst="rect">
            <a:avLst/>
          </a:prstGeom>
          <a:noFill/>
          <a:ln>
            <a:noFill/>
          </a:ln>
        </p:spPr>
        <p:txBody>
          <a:bodyPr anchorCtr="0" anchor="t" bIns="45700" lIns="91425" spcFirstLastPara="1" rIns="91425" wrap="square" tIns="45700">
            <a:spAutoFit/>
          </a:bodyPr>
          <a:lstStyle/>
          <a:p>
            <a:pPr indent="357187" lvl="0" marL="0" marR="0" rtl="0" algn="l">
              <a:lnSpc>
                <a:spcPct val="100000"/>
              </a:lnSpc>
              <a:spcBef>
                <a:spcPts val="0"/>
              </a:spcBef>
              <a:spcAft>
                <a:spcPts val="0"/>
              </a:spcAft>
              <a:buClr>
                <a:srgbClr val="000000"/>
              </a:buClr>
              <a:buSzPts val="2000"/>
              <a:buFont typeface="Arial"/>
              <a:buNone/>
            </a:pPr>
            <a:r>
              <a:rPr b="0" i="0" lang="en-US" sz="2000" u="none">
                <a:solidFill>
                  <a:srgbClr val="000000"/>
                </a:solidFill>
                <a:latin typeface="Arial"/>
                <a:ea typeface="Arial"/>
                <a:cs typeface="Arial"/>
                <a:sym typeface="Arial"/>
              </a:rPr>
              <a:t>Сегодня облачные хранилища </a:t>
            </a:r>
            <a:r>
              <a:rPr b="0" i="0" lang="en-US" sz="2000" u="none">
                <a:solidFill>
                  <a:schemeClr val="dk1"/>
                </a:solidFill>
                <a:latin typeface="Arial"/>
                <a:ea typeface="Arial"/>
                <a:cs typeface="Arial"/>
                <a:sym typeface="Arial"/>
              </a:rPr>
              <a:t>используют</a:t>
            </a:r>
            <a:r>
              <a:rPr b="0" i="0" lang="en-US" sz="2000" u="none">
                <a:solidFill>
                  <a:srgbClr val="000000"/>
                </a:solidFill>
                <a:latin typeface="Arial"/>
                <a:ea typeface="Arial"/>
                <a:cs typeface="Arial"/>
                <a:sym typeface="Arial"/>
              </a:rPr>
              <a:t> уже 94% крупных компаний, а к 2025 году туда </a:t>
            </a:r>
            <a:r>
              <a:rPr b="0" i="0" lang="en-US" sz="2000" u="none">
                <a:solidFill>
                  <a:schemeClr val="dk1"/>
                </a:solidFill>
                <a:latin typeface="Arial"/>
                <a:ea typeface="Arial"/>
                <a:cs typeface="Arial"/>
                <a:sym typeface="Arial"/>
              </a:rPr>
              <a:t>переместится</a:t>
            </a:r>
            <a:r>
              <a:rPr b="0" i="0" lang="en-US" sz="2000" u="none">
                <a:solidFill>
                  <a:srgbClr val="000000"/>
                </a:solidFill>
                <a:latin typeface="Arial"/>
                <a:ea typeface="Arial"/>
                <a:cs typeface="Arial"/>
                <a:sym typeface="Arial"/>
              </a:rPr>
              <a:t> 80% всей рабочей нагрузки в мире. Кроме того, к тому времени 75% рабочих мест будут занимать миллениалы (то есть самые активные </a:t>
            </a:r>
            <a:r>
              <a:rPr b="0" i="0" lang="en-US" sz="2000" u="none">
                <a:solidFill>
                  <a:schemeClr val="dk1"/>
                </a:solidFill>
                <a:latin typeface="Arial"/>
                <a:ea typeface="Arial"/>
                <a:cs typeface="Arial"/>
                <a:sym typeface="Arial"/>
              </a:rPr>
              <a:t>пользователи</a:t>
            </a:r>
            <a:r>
              <a:rPr b="0" i="0" lang="en-US" sz="2000" u="none">
                <a:solidFill>
                  <a:srgbClr val="000000"/>
                </a:solidFill>
                <a:latin typeface="Arial"/>
                <a:ea typeface="Arial"/>
                <a:cs typeface="Arial"/>
                <a:sym typeface="Arial"/>
              </a:rPr>
              <a:t> IT), поэтому большинство профессий поменяют облик. 70% рекрутинга </a:t>
            </a:r>
            <a:r>
              <a:rPr b="0" i="0" lang="en-US" sz="2000" u="none">
                <a:solidFill>
                  <a:schemeClr val="dk1"/>
                </a:solidFill>
                <a:latin typeface="Arial"/>
                <a:ea typeface="Arial"/>
                <a:cs typeface="Arial"/>
                <a:sym typeface="Arial"/>
              </a:rPr>
              <a:t>возьмут</a:t>
            </a:r>
            <a:r>
              <a:rPr b="0" i="0" lang="en-US" sz="2000" u="none">
                <a:solidFill>
                  <a:srgbClr val="000000"/>
                </a:solidFill>
                <a:latin typeface="Arial"/>
                <a:ea typeface="Arial"/>
                <a:cs typeface="Arial"/>
                <a:sym typeface="Arial"/>
              </a:rPr>
              <a:t> на себя искусственный интеллект и боты (они работают в том числе благодаря облаку), а 80% всех продаж будут автоматизированы.</a:t>
            </a:r>
            <a:endParaRPr/>
          </a:p>
        </p:txBody>
      </p:sp>
      <p:sp>
        <p:nvSpPr>
          <p:cNvPr id="312" name="Google Shape;312;p18"/>
          <p:cNvSpPr txBox="1"/>
          <p:nvPr/>
        </p:nvSpPr>
        <p:spPr>
          <a:xfrm>
            <a:off x="7650162" y="6623050"/>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400"/>
              <a:buFont typeface="Arial"/>
              <a:buNone/>
            </a:pPr>
            <a:fld id="{00000000-1234-1234-1234-123412341234}" type="slidenum">
              <a:rPr b="0" i="0" lang="en-US" sz="1400" u="none">
                <a:solidFill>
                  <a:srgbClr val="262626"/>
                </a:solidFill>
                <a:latin typeface="Arial"/>
                <a:ea typeface="Arial"/>
                <a:cs typeface="Arial"/>
                <a:sym typeface="Arial"/>
              </a:rPr>
              <a:t>‹#›</a:t>
            </a:fld>
            <a:endParaRP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grpSp>
        <p:nvGrpSpPr>
          <p:cNvPr id="317" name="Google Shape;317;p19"/>
          <p:cNvGrpSpPr/>
          <p:nvPr/>
        </p:nvGrpSpPr>
        <p:grpSpPr>
          <a:xfrm>
            <a:off x="242887" y="322262"/>
            <a:ext cx="9791700" cy="6553200"/>
            <a:chOff x="153" y="203"/>
            <a:chExt cx="6168" cy="4128"/>
          </a:xfrm>
        </p:grpSpPr>
        <p:sp>
          <p:nvSpPr>
            <p:cNvPr id="318" name="Google Shape;318;p19"/>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19" name="Google Shape;319;p19"/>
            <p:cNvSpPr/>
            <p:nvPr/>
          </p:nvSpPr>
          <p:spPr>
            <a:xfrm>
              <a:off x="561" y="249"/>
              <a:ext cx="5261" cy="543"/>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20" name="Google Shape;320;p19"/>
            <p:cNvSpPr/>
            <p:nvPr/>
          </p:nvSpPr>
          <p:spPr>
            <a:xfrm>
              <a:off x="244" y="1020"/>
              <a:ext cx="5941" cy="322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321" name="Google Shape;321;p19"/>
          <p:cNvSpPr txBox="1"/>
          <p:nvPr/>
        </p:nvSpPr>
        <p:spPr>
          <a:xfrm>
            <a:off x="376237" y="403225"/>
            <a:ext cx="9248775" cy="828675"/>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Увеличение объема данных</a:t>
            </a:r>
            <a:endParaRPr/>
          </a:p>
        </p:txBody>
      </p:sp>
      <p:sp>
        <p:nvSpPr>
          <p:cNvPr id="322" name="Google Shape;322;p19"/>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323" name="Google Shape;323;p19"/>
          <p:cNvSpPr txBox="1"/>
          <p:nvPr/>
        </p:nvSpPr>
        <p:spPr>
          <a:xfrm>
            <a:off x="574675" y="1841500"/>
            <a:ext cx="9244012" cy="3816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Proxima Nova"/>
              <a:buNone/>
            </a:pPr>
            <a:r>
              <a:rPr b="1" i="0" lang="en-US" sz="2200" u="none">
                <a:solidFill>
                  <a:srgbClr val="000000"/>
                </a:solidFill>
                <a:latin typeface="Proxima Nova"/>
                <a:ea typeface="Proxima Nova"/>
                <a:cs typeface="Proxima Nova"/>
                <a:sym typeface="Proxima Nova"/>
              </a:rPr>
              <a:t>А еще дело в скоростном интернете</a:t>
            </a:r>
            <a:endParaRPr/>
          </a:p>
          <a:p>
            <a:pPr indent="0" lvl="0" marL="0" marR="0" rtl="0" algn="l">
              <a:lnSpc>
                <a:spcPct val="100000"/>
              </a:lnSpc>
              <a:spcBef>
                <a:spcPts val="0"/>
              </a:spcBef>
              <a:spcAft>
                <a:spcPts val="0"/>
              </a:spcAft>
              <a:buClr>
                <a:schemeClr val="dk1"/>
              </a:buClr>
              <a:buSzPts val="2200"/>
              <a:buFont typeface="Arial"/>
              <a:buNone/>
            </a:pPr>
            <a:r>
              <a:t/>
            </a:r>
            <a:endParaRPr b="1" i="0" sz="2200" u="non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200"/>
              <a:buFont typeface="Arial"/>
              <a:buNone/>
            </a:pPr>
            <a:r>
              <a:rPr b="0" i="0" lang="en-US" sz="2200" u="none">
                <a:solidFill>
                  <a:srgbClr val="000000"/>
                </a:solidFill>
                <a:latin typeface="Arial"/>
                <a:ea typeface="Arial"/>
                <a:cs typeface="Arial"/>
                <a:sym typeface="Arial"/>
              </a:rPr>
              <a:t>В 2009 году средняя скорость интернета в США составляла 5 Мбит/c, а спустя 10 лет выросла в 20 раз. Для сравнения: при скорости 1993 года (56 Кбит/с) скачивание одной песенки в MP3 занимало 10 минут, а на фильм и вовсе требовалось больше суток.</a:t>
            </a:r>
            <a:endParaRPr/>
          </a:p>
          <a:p>
            <a:pPr indent="0" lvl="0" marL="0" marR="0" rtl="0" algn="l">
              <a:lnSpc>
                <a:spcPct val="100000"/>
              </a:lnSpc>
              <a:spcBef>
                <a:spcPts val="0"/>
              </a:spcBef>
              <a:spcAft>
                <a:spcPts val="0"/>
              </a:spcAft>
              <a:buClr>
                <a:srgbClr val="000000"/>
              </a:buClr>
              <a:buSzPts val="2200"/>
              <a:buFont typeface="Arial"/>
              <a:buNone/>
            </a:pPr>
            <a:r>
              <a:rPr b="0" i="0" lang="en-US" sz="2200" u="none">
                <a:solidFill>
                  <a:srgbClr val="000000"/>
                </a:solidFill>
                <a:latin typeface="Arial"/>
                <a:ea typeface="Arial"/>
                <a:cs typeface="Arial"/>
                <a:sym typeface="Arial"/>
              </a:rPr>
              <a:t> В августе 2020 года инженеры Университетского колледжа Лондона (UCL) установили новый рекорд скорости передачи данных — 178 Тбит/с, или 178 000 Гбит/c. Это позволяет за 1 секунду загрузить 200 фильмов в разрешении 4K, за 20 секунд — всю медиатеку Netflix, а за 37 секунд — все ролики с YouTube.</a:t>
            </a:r>
            <a:endParaRPr/>
          </a:p>
        </p:txBody>
      </p:sp>
      <p:sp>
        <p:nvSpPr>
          <p:cNvPr id="324" name="Google Shape;324;p19"/>
          <p:cNvSpPr txBox="1"/>
          <p:nvPr/>
        </p:nvSpPr>
        <p:spPr>
          <a:xfrm>
            <a:off x="7564437" y="6577012"/>
            <a:ext cx="2398712"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400"/>
              <a:buFont typeface="Arial"/>
              <a:buNone/>
            </a:pPr>
            <a:fld id="{00000000-1234-1234-1234-123412341234}" type="slidenum">
              <a:rPr b="0" i="0" lang="en-US" sz="1400" u="none">
                <a:solidFill>
                  <a:srgbClr val="262626"/>
                </a:solidFill>
                <a:latin typeface="Arial"/>
                <a:ea typeface="Arial"/>
                <a:cs typeface="Arial"/>
                <a:sym typeface="Arial"/>
              </a:rPr>
              <a:t>‹#›</a:t>
            </a:fld>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grpSp>
        <p:nvGrpSpPr>
          <p:cNvPr id="104" name="Google Shape;104;p2"/>
          <p:cNvGrpSpPr/>
          <p:nvPr/>
        </p:nvGrpSpPr>
        <p:grpSpPr>
          <a:xfrm>
            <a:off x="387350" y="395287"/>
            <a:ext cx="9431337" cy="6335712"/>
            <a:chOff x="244" y="249"/>
            <a:chExt cx="5941" cy="3991"/>
          </a:xfrm>
        </p:grpSpPr>
        <p:sp>
          <p:nvSpPr>
            <p:cNvPr id="105" name="Google Shape;105;p2"/>
            <p:cNvSpPr/>
            <p:nvPr/>
          </p:nvSpPr>
          <p:spPr>
            <a:xfrm>
              <a:off x="561" y="249"/>
              <a:ext cx="5261" cy="544"/>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6" name="Google Shape;106;p2"/>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07" name="Google Shape;107;p2"/>
          <p:cNvSpPr txBox="1"/>
          <p:nvPr>
            <p:ph idx="4294967295" type="title"/>
          </p:nvPr>
        </p:nvSpPr>
        <p:spPr>
          <a:xfrm>
            <a:off x="0" y="560387"/>
            <a:ext cx="7205662" cy="554037"/>
          </a:xfrm>
          <a:prstGeom prst="rect">
            <a:avLst/>
          </a:prstGeom>
          <a:noFill/>
          <a:ln>
            <a:noFill/>
          </a:ln>
        </p:spPr>
        <p:txBody>
          <a:bodyPr anchorCtr="0" anchor="ctr" bIns="49700" lIns="99425" spcFirstLastPara="1" rIns="99425" wrap="square" tIns="49700">
            <a:norm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Цель и содержание курса</a:t>
            </a:r>
            <a:endParaRPr/>
          </a:p>
        </p:txBody>
      </p:sp>
      <p:sp>
        <p:nvSpPr>
          <p:cNvPr id="108" name="Google Shape;108;p2"/>
          <p:cNvSpPr txBox="1"/>
          <p:nvPr>
            <p:ph idx="4294967295" type="body"/>
          </p:nvPr>
        </p:nvSpPr>
        <p:spPr>
          <a:xfrm>
            <a:off x="774700" y="1370012"/>
            <a:ext cx="8585200" cy="4895850"/>
          </a:xfrm>
          <a:prstGeom prst="rect">
            <a:avLst/>
          </a:prstGeom>
          <a:noFill/>
          <a:ln>
            <a:noFill/>
          </a:ln>
        </p:spPr>
        <p:txBody>
          <a:bodyPr anchorCtr="0" anchor="t" bIns="49700" lIns="99425" spcFirstLastPara="1" rIns="99425" wrap="square" tIns="49700">
            <a:normAutofit/>
          </a:bodyPr>
          <a:lstStyle/>
          <a:p>
            <a:pPr indent="-666750" lvl="0" marL="666750" marR="0" rtl="0" algn="l">
              <a:lnSpc>
                <a:spcPct val="65000"/>
              </a:lnSpc>
              <a:spcBef>
                <a:spcPts val="0"/>
              </a:spcBef>
              <a:spcAft>
                <a:spcPts val="0"/>
              </a:spcAft>
              <a:buClr>
                <a:schemeClr val="dk1"/>
              </a:buClr>
              <a:buSzPts val="3200"/>
              <a:buFont typeface="Arial"/>
              <a:buNone/>
            </a:pPr>
            <a:r>
              <a:rPr b="0" i="1" lang="en-US" sz="3200" u="none" cap="none" strike="noStrike">
                <a:solidFill>
                  <a:schemeClr val="dk1"/>
                </a:solidFill>
                <a:latin typeface="Calibri"/>
                <a:ea typeface="Calibri"/>
                <a:cs typeface="Calibri"/>
                <a:sym typeface="Calibri"/>
              </a:rPr>
              <a:t>Цели курса: </a:t>
            </a:r>
            <a:endParaRPr/>
          </a:p>
          <a:p>
            <a:pPr indent="-666750" lvl="0" marL="666750" marR="0" rtl="0" algn="l">
              <a:lnSpc>
                <a:spcPct val="65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получение представления о понятии большие данные,  </a:t>
            </a:r>
            <a:endParaRPr/>
          </a:p>
          <a:p>
            <a:pPr indent="-666750" lvl="0" marL="666750" marR="0" rtl="0" algn="l">
              <a:lnSpc>
                <a:spcPct val="65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знакомство с  технологиями и методами сбора, хранения и анализа больших данных</a:t>
            </a:r>
            <a:endParaRPr/>
          </a:p>
          <a:p>
            <a:pPr indent="-666750" lvl="0" marL="666750" marR="0" rtl="0" algn="l">
              <a:lnSpc>
                <a:spcPct val="65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Получение практических навыков работы в этой области знаний.</a:t>
            </a:r>
            <a:endParaRPr/>
          </a:p>
          <a:p>
            <a:pPr indent="-666750" lvl="0" marL="666750" marR="0" rtl="0" algn="l">
              <a:lnSpc>
                <a:spcPct val="65000"/>
              </a:lnSpc>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666750" lvl="0" marL="666750" marR="0" rtl="0" algn="l">
              <a:lnSpc>
                <a:spcPct val="65000"/>
              </a:lnSpc>
              <a:spcBef>
                <a:spcPts val="620"/>
              </a:spcBef>
              <a:spcAft>
                <a:spcPts val="0"/>
              </a:spcAft>
              <a:buClr>
                <a:schemeClr val="dk1"/>
              </a:buClr>
              <a:buSzPts val="3100"/>
              <a:buFont typeface="Arial"/>
              <a:buNone/>
            </a:pPr>
            <a:r>
              <a:rPr b="0" i="1" lang="en-US" sz="3100" u="none" cap="none" strike="noStrike">
                <a:solidFill>
                  <a:schemeClr val="dk1"/>
                </a:solidFill>
                <a:latin typeface="Calibri"/>
                <a:ea typeface="Calibri"/>
                <a:cs typeface="Calibri"/>
                <a:sym typeface="Calibri"/>
              </a:rPr>
              <a:t>Разделы курса:</a:t>
            </a:r>
            <a:endParaRPr/>
          </a:p>
          <a:p>
            <a:pPr indent="-666750" lvl="0" marL="666750" marR="0" rtl="0" algn="l">
              <a:lnSpc>
                <a:spcPct val="90000"/>
              </a:lnSpc>
              <a:spcBef>
                <a:spcPts val="0"/>
              </a:spcBef>
              <a:spcAft>
                <a:spcPts val="0"/>
              </a:spcAft>
              <a:buClr>
                <a:schemeClr val="dk1"/>
              </a:buClr>
              <a:buSzPts val="2400"/>
              <a:buFont typeface="Arial"/>
              <a:buAutoNum type="arabicPeriod"/>
            </a:pPr>
            <a:r>
              <a:rPr b="0" i="0" lang="en-US" sz="2400" u="none" cap="none" strike="noStrike">
                <a:solidFill>
                  <a:schemeClr val="dk1"/>
                </a:solidFill>
                <a:latin typeface="Calibri"/>
                <a:ea typeface="Calibri"/>
                <a:cs typeface="Calibri"/>
                <a:sym typeface="Calibri"/>
              </a:rPr>
              <a:t>Введение в большие данные</a:t>
            </a:r>
            <a:endParaRPr/>
          </a:p>
          <a:p>
            <a:pPr indent="-666750" lvl="0" marL="666750" marR="0" rtl="0" algn="l">
              <a:lnSpc>
                <a:spcPct val="90000"/>
              </a:lnSpc>
              <a:spcBef>
                <a:spcPts val="0"/>
              </a:spcBef>
              <a:spcAft>
                <a:spcPts val="0"/>
              </a:spcAft>
              <a:buClr>
                <a:schemeClr val="dk1"/>
              </a:buClr>
              <a:buSzPts val="2400"/>
              <a:buFont typeface="Arial"/>
              <a:buAutoNum type="arabicPeriod"/>
            </a:pPr>
            <a:r>
              <a:rPr b="0" i="0" lang="en-US" sz="2400" u="none" cap="none" strike="noStrike">
                <a:solidFill>
                  <a:schemeClr val="dk1"/>
                </a:solidFill>
                <a:latin typeface="Calibri"/>
                <a:ea typeface="Calibri"/>
                <a:cs typeface="Calibri"/>
                <a:sym typeface="Calibri"/>
              </a:rPr>
              <a:t>Основы языка R</a:t>
            </a:r>
            <a:endParaRPr/>
          </a:p>
          <a:p>
            <a:pPr indent="-666750" lvl="0" marL="666750" marR="0" rtl="0" algn="l">
              <a:lnSpc>
                <a:spcPct val="90000"/>
              </a:lnSpc>
              <a:spcBef>
                <a:spcPts val="0"/>
              </a:spcBef>
              <a:spcAft>
                <a:spcPts val="0"/>
              </a:spcAft>
              <a:buClr>
                <a:schemeClr val="dk1"/>
              </a:buClr>
              <a:buSzPts val="2400"/>
              <a:buFont typeface="Arial"/>
              <a:buAutoNum type="arabicPeriod"/>
            </a:pPr>
            <a:r>
              <a:rPr b="0" i="0" lang="en-US" sz="2400" u="none" cap="none" strike="noStrike">
                <a:solidFill>
                  <a:schemeClr val="dk1"/>
                </a:solidFill>
                <a:latin typeface="Calibri"/>
                <a:ea typeface="Calibri"/>
                <a:cs typeface="Calibri"/>
                <a:sym typeface="Calibri"/>
              </a:rPr>
              <a:t>Основы мат. статистики</a:t>
            </a:r>
            <a:endParaRPr/>
          </a:p>
          <a:p>
            <a:pPr indent="-666750" lvl="0" marL="666750" marR="0" rtl="0" algn="l">
              <a:lnSpc>
                <a:spcPct val="90000"/>
              </a:lnSpc>
              <a:spcBef>
                <a:spcPts val="0"/>
              </a:spcBef>
              <a:spcAft>
                <a:spcPts val="0"/>
              </a:spcAft>
              <a:buClr>
                <a:schemeClr val="dk1"/>
              </a:buClr>
              <a:buSzPts val="2400"/>
              <a:buFont typeface="Arial"/>
              <a:buAutoNum type="arabicPeriod"/>
            </a:pPr>
            <a:r>
              <a:rPr b="0" i="0" lang="en-US" sz="2400" u="none" cap="none" strike="noStrike">
                <a:solidFill>
                  <a:schemeClr val="dk1"/>
                </a:solidFill>
                <a:latin typeface="Calibri"/>
                <a:ea typeface="Calibri"/>
                <a:cs typeface="Calibri"/>
                <a:sym typeface="Calibri"/>
              </a:rPr>
              <a:t>Data Mining, аналитика данных</a:t>
            </a:r>
            <a:endParaRPr/>
          </a:p>
          <a:p>
            <a:pPr indent="-666750" lvl="0" marL="666750" marR="0" rtl="0" algn="l">
              <a:lnSpc>
                <a:spcPct val="90000"/>
              </a:lnSpc>
              <a:spcBef>
                <a:spcPts val="0"/>
              </a:spcBef>
              <a:spcAft>
                <a:spcPts val="0"/>
              </a:spcAft>
              <a:buClr>
                <a:schemeClr val="dk1"/>
              </a:buClr>
              <a:buSzPts val="2400"/>
              <a:buFont typeface="Arial"/>
              <a:buAutoNum type="arabicPeriod"/>
            </a:pPr>
            <a:r>
              <a:rPr b="0" i="0" lang="en-US" sz="2400" u="none" cap="none" strike="noStrike">
                <a:solidFill>
                  <a:schemeClr val="dk1"/>
                </a:solidFill>
                <a:latin typeface="Calibri"/>
                <a:ea typeface="Calibri"/>
                <a:cs typeface="Calibri"/>
                <a:sym typeface="Calibri"/>
              </a:rPr>
              <a:t>Data Mining vs Mashing Learning</a:t>
            </a:r>
            <a:endParaRPr/>
          </a:p>
          <a:p>
            <a:pPr indent="-666750" lvl="0" marL="666750" marR="0" rtl="0" algn="l">
              <a:lnSpc>
                <a:spcPct val="90000"/>
              </a:lnSpc>
              <a:spcBef>
                <a:spcPts val="0"/>
              </a:spcBef>
              <a:spcAft>
                <a:spcPts val="0"/>
              </a:spcAft>
              <a:buClr>
                <a:schemeClr val="dk1"/>
              </a:buClr>
              <a:buSzPts val="2400"/>
              <a:buFont typeface="Arial"/>
              <a:buAutoNum type="arabicPeriod"/>
            </a:pPr>
            <a:r>
              <a:rPr b="0" i="0" lang="en-US" sz="2400" u="none" cap="none" strike="noStrike">
                <a:solidFill>
                  <a:schemeClr val="dk1"/>
                </a:solidFill>
                <a:latin typeface="Calibri"/>
                <a:ea typeface="Calibri"/>
                <a:cs typeface="Calibri"/>
                <a:sym typeface="Calibri"/>
              </a:rPr>
              <a:t>Обзор технологий хранения больших данных</a:t>
            </a:r>
            <a:endParaRPr/>
          </a:p>
          <a:p>
            <a:pPr indent="-666750" lvl="0" marL="666750" marR="0" rtl="0" algn="l">
              <a:lnSpc>
                <a:spcPct val="90000"/>
              </a:lnSpc>
              <a:spcBef>
                <a:spcPts val="0"/>
              </a:spcBef>
              <a:spcAft>
                <a:spcPts val="0"/>
              </a:spcAft>
              <a:buClr>
                <a:schemeClr val="dk1"/>
              </a:buClr>
              <a:buSzPts val="2400"/>
              <a:buFont typeface="Arial"/>
              <a:buAutoNum type="arabicPeriod"/>
            </a:pPr>
            <a:r>
              <a:rPr b="0" i="0" lang="en-US" sz="2400" u="none" cap="none" strike="noStrike">
                <a:solidFill>
                  <a:schemeClr val="dk1"/>
                </a:solidFill>
                <a:latin typeface="Calibri"/>
                <a:ea typeface="Calibri"/>
                <a:cs typeface="Calibri"/>
                <a:sym typeface="Calibri"/>
              </a:rPr>
              <a:t>NoSQL</a:t>
            </a:r>
            <a:endParaRPr/>
          </a:p>
        </p:txBody>
      </p:sp>
      <p:sp>
        <p:nvSpPr>
          <p:cNvPr id="109" name="Google Shape;109;p2"/>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10" name="Google Shape;110;p2"/>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rgbClr val="9EE0F8"/>
              </a:buClr>
              <a:buSzPts val="2000"/>
              <a:buFont typeface="Courier New"/>
              <a:buNone/>
            </a:pPr>
            <a:r>
              <a:rPr b="1" i="0" lang="en-US" sz="2000" u="none">
                <a:solidFill>
                  <a:srgbClr val="9EE0F8"/>
                </a:solidFill>
                <a:latin typeface="Courier New"/>
                <a:ea typeface="Courier New"/>
                <a:cs typeface="Courier New"/>
                <a:sym typeface="Courier New"/>
              </a:rPr>
              <a:t>Обработка больших данных. Л1</a:t>
            </a:r>
            <a:endParaRPr/>
          </a:p>
        </p:txBody>
      </p:sp>
      <p:sp>
        <p:nvSpPr>
          <p:cNvPr id="111" name="Google Shape;111;p2"/>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0"/>
          <p:cNvSpPr txBox="1"/>
          <p:nvPr>
            <p:ph idx="4294967295" type="title"/>
          </p:nvPr>
        </p:nvSpPr>
        <p:spPr>
          <a:xfrm>
            <a:off x="1290637" y="439737"/>
            <a:ext cx="7712075" cy="547687"/>
          </a:xfrm>
          <a:prstGeom prst="rect">
            <a:avLst/>
          </a:prstGeom>
          <a:noFill/>
          <a:ln>
            <a:noFill/>
          </a:ln>
        </p:spPr>
        <p:txBody>
          <a:bodyPr anchorCtr="0" anchor="ctr" bIns="49700" lIns="99425" spcFirstLastPara="1" rIns="99425" wrap="square" tIns="49700">
            <a:normAutofit/>
          </a:bodyPr>
          <a:lstStyle/>
          <a:p>
            <a:pPr indent="0" lvl="0" marL="0" marR="0" rtl="0" algn="ctr">
              <a:lnSpc>
                <a:spcPct val="100000"/>
              </a:lnSpc>
              <a:spcBef>
                <a:spcPts val="0"/>
              </a:spcBef>
              <a:spcAft>
                <a:spcPts val="0"/>
              </a:spcAft>
              <a:buClr>
                <a:schemeClr val="dk1"/>
              </a:buClr>
              <a:buSzPts val="3500"/>
              <a:buFont typeface="Calibri"/>
              <a:buNone/>
            </a:pPr>
            <a:r>
              <a:rPr b="0" i="0" lang="en-US" sz="3500" u="none" cap="none" strike="noStrike">
                <a:solidFill>
                  <a:schemeClr val="dk1"/>
                </a:solidFill>
                <a:latin typeface="Calibri"/>
                <a:ea typeface="Calibri"/>
                <a:cs typeface="Calibri"/>
                <a:sym typeface="Calibri"/>
              </a:rPr>
              <a:t>Увеличение объема данных</a:t>
            </a:r>
            <a:endParaRPr/>
          </a:p>
        </p:txBody>
      </p:sp>
      <p:sp>
        <p:nvSpPr>
          <p:cNvPr id="332" name="Google Shape;332;p20"/>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pic>
        <p:nvPicPr>
          <p:cNvPr descr="File:Hilbert InfoGrowth.png" id="333" name="Google Shape;333;p20"/>
          <p:cNvPicPr preferRelativeResize="0"/>
          <p:nvPr/>
        </p:nvPicPr>
        <p:blipFill rotWithShape="1">
          <a:blip r:embed="rId3">
            <a:alphaModFix/>
          </a:blip>
          <a:srcRect b="0" l="0" r="0" t="0"/>
          <a:stretch/>
        </p:blipFill>
        <p:spPr>
          <a:xfrm>
            <a:off x="1682750" y="987425"/>
            <a:ext cx="6929437" cy="5973762"/>
          </a:xfrm>
          <a:prstGeom prst="rect">
            <a:avLst/>
          </a:prstGeom>
          <a:noFill/>
          <a:ln>
            <a:noFill/>
          </a:ln>
          <a:effectLst>
            <a:outerShdw blurRad="63500" dir="2700000" dist="139700">
              <a:srgbClr val="333333">
                <a:alpha val="64705"/>
              </a:srgbClr>
            </a:outerShdw>
          </a:effectLst>
        </p:spPr>
      </p:pic>
      <p:sp>
        <p:nvSpPr>
          <p:cNvPr id="334" name="Google Shape;334;p20"/>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335" name="Google Shape;335;p20"/>
          <p:cNvSpPr txBox="1"/>
          <p:nvPr/>
        </p:nvSpPr>
        <p:spPr>
          <a:xfrm>
            <a:off x="7607300" y="6623050"/>
            <a:ext cx="2397125" cy="3778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400"/>
              <a:buFont typeface="Arial"/>
              <a:buNone/>
            </a:pPr>
            <a:fld id="{00000000-1234-1234-1234-123412341234}" type="slidenum">
              <a:rPr b="0" i="0" lang="en-US" sz="1400" u="none">
                <a:solidFill>
                  <a:srgbClr val="262626"/>
                </a:solidFill>
                <a:latin typeface="Arial"/>
                <a:ea typeface="Arial"/>
                <a:cs typeface="Arial"/>
                <a:sym typeface="Arial"/>
              </a:rP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descr="&amp;Rcy;&amp;icy;&amp;scy;&amp;ucy;&amp;ncy;&amp;ocy;&amp;kcy;" id="340" name="Google Shape;340;p21"/>
          <p:cNvPicPr preferRelativeResize="0"/>
          <p:nvPr/>
        </p:nvPicPr>
        <p:blipFill rotWithShape="1">
          <a:blip r:embed="rId3">
            <a:alphaModFix/>
          </a:blip>
          <a:srcRect b="0" l="0" r="0" t="0"/>
          <a:stretch/>
        </p:blipFill>
        <p:spPr>
          <a:xfrm>
            <a:off x="1609725" y="1042987"/>
            <a:ext cx="6840537" cy="5916612"/>
          </a:xfrm>
          <a:prstGeom prst="rect">
            <a:avLst/>
          </a:prstGeom>
          <a:noFill/>
          <a:ln>
            <a:noFill/>
          </a:ln>
        </p:spPr>
      </p:pic>
      <p:sp>
        <p:nvSpPr>
          <p:cNvPr id="341" name="Google Shape;341;p21"/>
          <p:cNvSpPr txBox="1"/>
          <p:nvPr/>
        </p:nvSpPr>
        <p:spPr>
          <a:xfrm>
            <a:off x="385762" y="214312"/>
            <a:ext cx="9248775" cy="828675"/>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Увеличение объема данных</a:t>
            </a:r>
            <a:endParaRPr/>
          </a:p>
        </p:txBody>
      </p:sp>
      <p:sp>
        <p:nvSpPr>
          <p:cNvPr id="342" name="Google Shape;342;p21"/>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343" name="Google Shape;343;p21"/>
          <p:cNvSpPr txBox="1"/>
          <p:nvPr/>
        </p:nvSpPr>
        <p:spPr>
          <a:xfrm>
            <a:off x="7586662" y="6580187"/>
            <a:ext cx="2398712"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400"/>
              <a:buFont typeface="Arial"/>
              <a:buNone/>
            </a:pPr>
            <a:fld id="{00000000-1234-1234-1234-123412341234}" type="slidenum">
              <a:rPr b="0" i="0" lang="en-US" sz="1400" u="none">
                <a:solidFill>
                  <a:srgbClr val="262626"/>
                </a:solidFill>
                <a:latin typeface="Arial"/>
                <a:ea typeface="Arial"/>
                <a:cs typeface="Arial"/>
                <a:sym typeface="Arial"/>
              </a:rPr>
              <a:t>‹#›</a:t>
            </a:fld>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2"/>
          <p:cNvSpPr txBox="1"/>
          <p:nvPr/>
        </p:nvSpPr>
        <p:spPr>
          <a:xfrm>
            <a:off x="393700" y="461962"/>
            <a:ext cx="9248775" cy="828675"/>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2"/>
              </a:buClr>
              <a:buSzPts val="3200"/>
              <a:buFont typeface="Arial"/>
              <a:buNone/>
            </a:pPr>
            <a:r>
              <a:rPr b="0" i="0" lang="en-US" sz="3200" u="none">
                <a:solidFill>
                  <a:schemeClr val="dk2"/>
                </a:solidFill>
                <a:latin typeface="Arial"/>
                <a:ea typeface="Arial"/>
                <a:cs typeface="Arial"/>
                <a:sym typeface="Arial"/>
              </a:rPr>
              <a:t>Увеличение объема данных</a:t>
            </a:r>
            <a:endParaRPr/>
          </a:p>
          <a:p>
            <a:pPr indent="0" lvl="0" marL="0" marR="0" rtl="0" algn="ctr">
              <a:lnSpc>
                <a:spcPct val="100000"/>
              </a:lnSpc>
              <a:spcBef>
                <a:spcPts val="0"/>
              </a:spcBef>
              <a:spcAft>
                <a:spcPts val="0"/>
              </a:spcAft>
              <a:buClr>
                <a:schemeClr val="dk2"/>
              </a:buClr>
              <a:buSzPts val="3600"/>
              <a:buFont typeface="Arial"/>
              <a:buNone/>
            </a:pPr>
            <a:r>
              <a:rPr b="0" i="0" lang="en-US" sz="3600" u="none">
                <a:solidFill>
                  <a:schemeClr val="dk2"/>
                </a:solidFill>
                <a:latin typeface="Arial"/>
                <a:ea typeface="Arial"/>
                <a:cs typeface="Arial"/>
                <a:sym typeface="Arial"/>
              </a:rPr>
              <a:t>прогноз</a:t>
            </a:r>
            <a:endParaRPr/>
          </a:p>
        </p:txBody>
      </p:sp>
      <p:sp>
        <p:nvSpPr>
          <p:cNvPr id="349" name="Google Shape;349;p22"/>
          <p:cNvSpPr/>
          <p:nvPr/>
        </p:nvSpPr>
        <p:spPr>
          <a:xfrm>
            <a:off x="257175" y="1325562"/>
            <a:ext cx="9921875" cy="55499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50" name="Google Shape;350;p22"/>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351" name="Google Shape;351;p22"/>
          <p:cNvSpPr txBox="1"/>
          <p:nvPr/>
        </p:nvSpPr>
        <p:spPr>
          <a:xfrm>
            <a:off x="7577137" y="6656387"/>
            <a:ext cx="2398712" cy="3778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400"/>
              <a:buFont typeface="Arial"/>
              <a:buNone/>
            </a:pPr>
            <a:fld id="{00000000-1234-1234-1234-123412341234}" type="slidenum">
              <a:rPr b="0" i="0" lang="en-US" sz="1400" u="none">
                <a:solidFill>
                  <a:srgbClr val="262626"/>
                </a:solidFill>
                <a:latin typeface="Arial"/>
                <a:ea typeface="Arial"/>
                <a:cs typeface="Arial"/>
                <a:sym typeface="Arial"/>
              </a:rPr>
              <a:t>‹#›</a:t>
            </a:fld>
            <a:endParaRPr/>
          </a:p>
        </p:txBody>
      </p:sp>
      <p:pic>
        <p:nvPicPr>
          <p:cNvPr descr="http://www.tssonline.ru/archive/p2013i/images/tss-1-2013-24-fr-1.jpg" id="352" name="Google Shape;352;p22"/>
          <p:cNvPicPr preferRelativeResize="0"/>
          <p:nvPr/>
        </p:nvPicPr>
        <p:blipFill rotWithShape="1">
          <a:blip r:embed="rId3">
            <a:alphaModFix/>
          </a:blip>
          <a:srcRect b="0" l="0" r="0" t="0"/>
          <a:stretch/>
        </p:blipFill>
        <p:spPr>
          <a:xfrm>
            <a:off x="257175" y="130175"/>
            <a:ext cx="2028825" cy="1508125"/>
          </a:xfrm>
          <a:prstGeom prst="rect">
            <a:avLst/>
          </a:prstGeom>
          <a:noFill/>
          <a:ln>
            <a:noFill/>
          </a:ln>
        </p:spPr>
      </p:pic>
      <p:pic>
        <p:nvPicPr>
          <p:cNvPr descr="https://www.tadviser.ru/images/thumb/1/1e/Data_Age_Report_%D0%91%D0%BE%D0%BB%D1%8C%D1%88%D0%B8%D0%B5_%D0%B4%D0%B0%D0%BD%D0%BD%D1%8B%D0%B5_2010-2025.png/840px-Data_Age_Report_%D0%91%D0%BE%D0%BB%D1%8C%D1%88%D0%B8%D0%B5_%D0%B4%D0%B0%D0%BD%D0%BD%D1%8B%D0%B5_2010-2025.png" id="353" name="Google Shape;353;p22"/>
          <p:cNvPicPr preferRelativeResize="0"/>
          <p:nvPr/>
        </p:nvPicPr>
        <p:blipFill rotWithShape="1">
          <a:blip r:embed="rId4">
            <a:alphaModFix/>
          </a:blip>
          <a:srcRect b="0" l="0" r="0" t="0"/>
          <a:stretch/>
        </p:blipFill>
        <p:spPr>
          <a:xfrm>
            <a:off x="1235075" y="3167062"/>
            <a:ext cx="7966075" cy="3727450"/>
          </a:xfrm>
          <a:prstGeom prst="rect">
            <a:avLst/>
          </a:prstGeom>
          <a:noFill/>
          <a:ln>
            <a:noFill/>
          </a:ln>
        </p:spPr>
      </p:pic>
      <p:sp>
        <p:nvSpPr>
          <p:cNvPr id="354" name="Google Shape;354;p22"/>
          <p:cNvSpPr txBox="1"/>
          <p:nvPr/>
        </p:nvSpPr>
        <p:spPr>
          <a:xfrm>
            <a:off x="528637" y="1881187"/>
            <a:ext cx="9202737" cy="1416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К 2025 году объем всех данных во всем мире составит 175 зеттабайт (ЗБ). Это в 10 раз больше, чем общий объем данных по состоянию на 2016 год. На каждого живущего на Земле человека будет приходиться по 5200 Гб.</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1" lang="en-US" sz="1400" u="none">
                <a:solidFill>
                  <a:schemeClr val="dk1"/>
                </a:solidFill>
                <a:latin typeface="Arial"/>
                <a:ea typeface="Arial"/>
                <a:cs typeface="Arial"/>
                <a:sym typeface="Arial"/>
              </a:rPr>
              <a:t>Прогноз опубликован в докладе аналитической фирмы IDC «Эра данных 2025» (Data Age 2025).</a:t>
            </a:r>
            <a:endParaRP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3"/>
          <p:cNvSpPr txBox="1"/>
          <p:nvPr/>
        </p:nvSpPr>
        <p:spPr>
          <a:xfrm>
            <a:off x="322262" y="376237"/>
            <a:ext cx="9248775" cy="828675"/>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2"/>
              </a:buClr>
              <a:buSzPts val="3200"/>
              <a:buFont typeface="Arial"/>
              <a:buNone/>
            </a:pPr>
            <a:r>
              <a:rPr b="0" i="0" lang="en-US" sz="3200" u="none">
                <a:solidFill>
                  <a:schemeClr val="dk2"/>
                </a:solidFill>
                <a:latin typeface="Arial"/>
                <a:ea typeface="Arial"/>
                <a:cs typeface="Arial"/>
                <a:sym typeface="Arial"/>
              </a:rPr>
              <a:t>Увеличение объема данных</a:t>
            </a:r>
            <a:endParaRPr/>
          </a:p>
          <a:p>
            <a:pPr indent="0" lvl="0" marL="0" marR="0" rtl="0" algn="ctr">
              <a:lnSpc>
                <a:spcPct val="100000"/>
              </a:lnSpc>
              <a:spcBef>
                <a:spcPts val="0"/>
              </a:spcBef>
              <a:spcAft>
                <a:spcPts val="0"/>
              </a:spcAft>
              <a:buClr>
                <a:schemeClr val="dk2"/>
              </a:buClr>
              <a:buSzPts val="3600"/>
              <a:buFont typeface="Arial"/>
              <a:buNone/>
            </a:pPr>
            <a:r>
              <a:rPr b="0" i="0" lang="en-US" sz="3600" u="none">
                <a:solidFill>
                  <a:schemeClr val="dk2"/>
                </a:solidFill>
                <a:latin typeface="Arial"/>
                <a:ea typeface="Arial"/>
                <a:cs typeface="Arial"/>
                <a:sym typeface="Arial"/>
              </a:rPr>
              <a:t>прогноз</a:t>
            </a:r>
            <a:endParaRPr/>
          </a:p>
        </p:txBody>
      </p:sp>
      <p:sp>
        <p:nvSpPr>
          <p:cNvPr id="360" name="Google Shape;360;p23"/>
          <p:cNvSpPr/>
          <p:nvPr/>
        </p:nvSpPr>
        <p:spPr>
          <a:xfrm>
            <a:off x="322262" y="1403350"/>
            <a:ext cx="9569450" cy="482441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61" name="Google Shape;361;p23"/>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362" name="Google Shape;362;p23"/>
          <p:cNvSpPr txBox="1"/>
          <p:nvPr/>
        </p:nvSpPr>
        <p:spPr>
          <a:xfrm>
            <a:off x="458787" y="1814512"/>
            <a:ext cx="9432925" cy="3478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Чему равны 40 зеттабайт данных?</a:t>
            </a:r>
            <a:endParaRPr/>
          </a:p>
          <a:p>
            <a:pPr indent="271463" lvl="1" marL="442912"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Количество песчинок на всех пляжах земли составляет 700 500 000 000 000 000 000 (или семь квинтильонов пять квадриллионов). 40 зеттабайт — это в 57 раз больше, чем количество песчинок на всех пляжах планеты.</a:t>
            </a:r>
            <a:endParaRPr/>
          </a:p>
          <a:p>
            <a:pPr indent="271463" lvl="1" marL="442912"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Если записать 40 зеттабайт данных на диски Blue-ray, общий вес дисков (без бумажной и пластиковой упаковки) будет равен весу 424 авианосцев.</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Исследование, которое компания проводит уже в шестой раз, измеряет и прогнозирует  ежегодный объем создаваемой и используемой информации.</a:t>
            </a:r>
            <a:endParaRPr/>
          </a:p>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63" name="Google Shape;363;p23"/>
          <p:cNvSpPr txBox="1"/>
          <p:nvPr/>
        </p:nvSpPr>
        <p:spPr>
          <a:xfrm>
            <a:off x="487362" y="5653087"/>
            <a:ext cx="3170237"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1" lang="en-US" sz="2000" u="none">
                <a:solidFill>
                  <a:schemeClr val="dk1"/>
                </a:solidFill>
                <a:latin typeface="Arial"/>
                <a:ea typeface="Arial"/>
                <a:cs typeface="Arial"/>
                <a:sym typeface="Arial"/>
              </a:rPr>
              <a:t>Источник:www.emc.com.</a:t>
            </a:r>
            <a:endParaRPr/>
          </a:p>
        </p:txBody>
      </p:sp>
      <p:sp>
        <p:nvSpPr>
          <p:cNvPr id="364" name="Google Shape;364;p23"/>
          <p:cNvSpPr txBox="1"/>
          <p:nvPr/>
        </p:nvSpPr>
        <p:spPr>
          <a:xfrm>
            <a:off x="7659687" y="6638925"/>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400"/>
              <a:buFont typeface="Arial"/>
              <a:buNone/>
            </a:pPr>
            <a:fld id="{00000000-1234-1234-1234-123412341234}" type="slidenum">
              <a:rPr b="0" i="0" lang="en-US" sz="1400" u="none">
                <a:solidFill>
                  <a:srgbClr val="262626"/>
                </a:solidFill>
                <a:latin typeface="Arial"/>
                <a:ea typeface="Arial"/>
                <a:cs typeface="Arial"/>
                <a:sym typeface="Arial"/>
              </a:rPr>
              <a:t>‹#›</a:t>
            </a:fld>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4"/>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70" name="Google Shape;370;p24"/>
          <p:cNvSpPr/>
          <p:nvPr/>
        </p:nvSpPr>
        <p:spPr>
          <a:xfrm>
            <a:off x="890587" y="395287"/>
            <a:ext cx="8351837" cy="86201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71" name="Google Shape;371;p24"/>
          <p:cNvSpPr/>
          <p:nvPr/>
        </p:nvSpPr>
        <p:spPr>
          <a:xfrm>
            <a:off x="322262" y="1403350"/>
            <a:ext cx="9569450" cy="525621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72" name="Google Shape;372;p24"/>
          <p:cNvSpPr txBox="1"/>
          <p:nvPr/>
        </p:nvSpPr>
        <p:spPr>
          <a:xfrm>
            <a:off x="322262" y="376237"/>
            <a:ext cx="9248775" cy="828675"/>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2"/>
              </a:buClr>
              <a:buSzPts val="3200"/>
              <a:buFont typeface="Arial"/>
              <a:buNone/>
            </a:pPr>
            <a:r>
              <a:rPr b="0" i="0" lang="en-US" sz="3200" u="none">
                <a:solidFill>
                  <a:schemeClr val="dk2"/>
                </a:solidFill>
                <a:latin typeface="Arial"/>
                <a:ea typeface="Arial"/>
                <a:cs typeface="Arial"/>
                <a:sym typeface="Arial"/>
              </a:rPr>
              <a:t>Как все это хранить?</a:t>
            </a:r>
            <a:endParaRPr/>
          </a:p>
        </p:txBody>
      </p:sp>
      <p:sp>
        <p:nvSpPr>
          <p:cNvPr id="373" name="Google Shape;373;p24"/>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374" name="Google Shape;374;p24"/>
          <p:cNvSpPr txBox="1"/>
          <p:nvPr/>
        </p:nvSpPr>
        <p:spPr>
          <a:xfrm>
            <a:off x="619125" y="1565275"/>
            <a:ext cx="9361487" cy="4832350"/>
          </a:xfrm>
          <a:prstGeom prst="rect">
            <a:avLst/>
          </a:prstGeom>
          <a:noFill/>
          <a:ln>
            <a:noFill/>
          </a:ln>
        </p:spPr>
        <p:txBody>
          <a:bodyPr anchorCtr="0" anchor="t" bIns="45700" lIns="91425" spcFirstLastPara="1" rIns="91425" wrap="square" tIns="45700">
            <a:spAutoFit/>
          </a:bodyPr>
          <a:lstStyle/>
          <a:p>
            <a:pPr indent="357187" lvl="0" marL="0" marR="0" rtl="0" algn="l">
              <a:lnSpc>
                <a:spcPct val="100000"/>
              </a:lnSpc>
              <a:spcBef>
                <a:spcPts val="0"/>
              </a:spcBef>
              <a:spcAft>
                <a:spcPts val="0"/>
              </a:spcAft>
              <a:buClr>
                <a:srgbClr val="000000"/>
              </a:buClr>
              <a:buSzPts val="2200"/>
              <a:buFont typeface="Arial"/>
              <a:buNone/>
            </a:pPr>
            <a:r>
              <a:rPr b="0" i="0" lang="en-US" sz="2200" u="none">
                <a:solidFill>
                  <a:srgbClr val="000000"/>
                </a:solidFill>
                <a:latin typeface="Arial"/>
                <a:ea typeface="Arial"/>
                <a:cs typeface="Arial"/>
                <a:sym typeface="Arial"/>
              </a:rPr>
              <a:t>Если объем данных будет расти нынешними темпами, то скоро человечеству придется застроить все города дата-центрами — или придется отказаться от некоторых данных. </a:t>
            </a:r>
            <a:endParaRPr/>
          </a:p>
          <a:p>
            <a:pPr indent="357187" lvl="0" marL="0" marR="0" rtl="0" algn="l">
              <a:lnSpc>
                <a:spcPct val="100000"/>
              </a:lnSpc>
              <a:spcBef>
                <a:spcPts val="0"/>
              </a:spcBef>
              <a:spcAft>
                <a:spcPts val="0"/>
              </a:spcAft>
              <a:buClr>
                <a:srgbClr val="000000"/>
              </a:buClr>
              <a:buSzPts val="2200"/>
              <a:buFont typeface="Arial"/>
              <a:buNone/>
            </a:pPr>
            <a:r>
              <a:rPr b="0" i="0" lang="en-US" sz="2200" u="none">
                <a:solidFill>
                  <a:srgbClr val="000000"/>
                </a:solidFill>
                <a:latin typeface="Arial"/>
                <a:ea typeface="Arial"/>
                <a:cs typeface="Arial"/>
                <a:sym typeface="Arial"/>
              </a:rPr>
              <a:t>Но компании разрабатывают все новые способы работы с информацией. В 2020 году несколько корпораций </a:t>
            </a:r>
            <a:r>
              <a:rPr b="0" i="0" lang="en-US" sz="2200" u="none">
                <a:solidFill>
                  <a:schemeClr val="dk1"/>
                </a:solidFill>
                <a:latin typeface="Arial"/>
                <a:ea typeface="Arial"/>
                <a:cs typeface="Arial"/>
                <a:sym typeface="Arial"/>
              </a:rPr>
              <a:t>объявили</a:t>
            </a:r>
            <a:r>
              <a:rPr b="0" i="0" lang="en-US" sz="2200" u="none">
                <a:solidFill>
                  <a:srgbClr val="000000"/>
                </a:solidFill>
                <a:latin typeface="Arial"/>
                <a:ea typeface="Arial"/>
                <a:cs typeface="Arial"/>
                <a:sym typeface="Arial"/>
              </a:rPr>
              <a:t> о создании альянса по хранению данных на ДНК. Для записи данных специалисты будут использовать не двоичный подход, а четыре основания ДНК: аденин, гуанин, цитозин и тимин. Данные, перекодированные с помощью этой системы, представляют собой цепочку ДНК, синтезированную в лаборатории и сохраненную в виде жидкости. Затем информацию с нее можно считать с помощью ДНК-секвенатора. Один грамм носителя ДНК может хранить около 1 зеттабайта данных. То есть для записи всей информации в мире на сегодня понадобилось бы менее 20 граммов носителя. </a:t>
            </a:r>
            <a:endParaRPr/>
          </a:p>
        </p:txBody>
      </p:sp>
      <p:sp>
        <p:nvSpPr>
          <p:cNvPr id="375" name="Google Shape;375;p24"/>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400"/>
              <a:buFont typeface="Arial"/>
              <a:buNone/>
            </a:pPr>
            <a:fld id="{00000000-1234-1234-1234-123412341234}" type="slidenum">
              <a:rPr b="0" i="0" lang="en-US" sz="1400" u="none">
                <a:solidFill>
                  <a:srgbClr val="262626"/>
                </a:solidFill>
                <a:latin typeface="Arial"/>
                <a:ea typeface="Arial"/>
                <a:cs typeface="Arial"/>
                <a:sym typeface="Arial"/>
              </a:rPr>
              <a:t>‹#›</a:t>
            </a:fld>
            <a:endParaRP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5"/>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81" name="Google Shape;381;p25"/>
          <p:cNvSpPr/>
          <p:nvPr/>
        </p:nvSpPr>
        <p:spPr>
          <a:xfrm>
            <a:off x="890587" y="395287"/>
            <a:ext cx="8351837" cy="86201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82" name="Google Shape;382;p25"/>
          <p:cNvSpPr/>
          <p:nvPr/>
        </p:nvSpPr>
        <p:spPr>
          <a:xfrm>
            <a:off x="322262" y="1403350"/>
            <a:ext cx="9569450" cy="525621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83" name="Google Shape;383;p25"/>
          <p:cNvSpPr txBox="1"/>
          <p:nvPr/>
        </p:nvSpPr>
        <p:spPr>
          <a:xfrm>
            <a:off x="322262" y="376237"/>
            <a:ext cx="9248775" cy="828675"/>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2"/>
              </a:buClr>
              <a:buSzPts val="3200"/>
              <a:buFont typeface="Arial"/>
              <a:buNone/>
            </a:pPr>
            <a:r>
              <a:rPr b="0" i="0" lang="en-US" sz="3200" u="none">
                <a:solidFill>
                  <a:schemeClr val="dk2"/>
                </a:solidFill>
                <a:latin typeface="Arial"/>
                <a:ea typeface="Arial"/>
                <a:cs typeface="Arial"/>
                <a:sym typeface="Arial"/>
              </a:rPr>
              <a:t>Как все это хранить?</a:t>
            </a:r>
            <a:endParaRPr/>
          </a:p>
        </p:txBody>
      </p:sp>
      <p:sp>
        <p:nvSpPr>
          <p:cNvPr id="384" name="Google Shape;384;p25"/>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385" name="Google Shape;385;p25"/>
          <p:cNvSpPr txBox="1"/>
          <p:nvPr/>
        </p:nvSpPr>
        <p:spPr>
          <a:xfrm>
            <a:off x="758825" y="1766887"/>
            <a:ext cx="9002712" cy="3478212"/>
          </a:xfrm>
          <a:prstGeom prst="rect">
            <a:avLst/>
          </a:prstGeom>
          <a:noFill/>
          <a:ln>
            <a:noFill/>
          </a:ln>
        </p:spPr>
        <p:txBody>
          <a:bodyPr anchorCtr="0" anchor="t" bIns="45700" lIns="91425" spcFirstLastPara="1" rIns="91425" wrap="square" tIns="45700">
            <a:spAutoFit/>
          </a:bodyPr>
          <a:lstStyle/>
          <a:p>
            <a:pPr indent="357187" lvl="0" marL="0" marR="0" rtl="0" algn="l">
              <a:lnSpc>
                <a:spcPct val="100000"/>
              </a:lnSpc>
              <a:spcBef>
                <a:spcPts val="0"/>
              </a:spcBef>
              <a:spcAft>
                <a:spcPts val="0"/>
              </a:spcAft>
              <a:buClr>
                <a:srgbClr val="000000"/>
              </a:buClr>
              <a:buSzPts val="2200"/>
              <a:buFont typeface="Arial"/>
              <a:buNone/>
            </a:pPr>
            <a:r>
              <a:rPr b="0" i="0" lang="en-US" sz="2200" u="none">
                <a:solidFill>
                  <a:srgbClr val="000000"/>
                </a:solidFill>
                <a:latin typeface="Arial"/>
                <a:ea typeface="Arial"/>
                <a:cs typeface="Arial"/>
                <a:sym typeface="Arial"/>
              </a:rPr>
              <a:t>Еще один экзотический </a:t>
            </a:r>
            <a:r>
              <a:rPr b="0" i="0" lang="en-US" sz="2200" u="none">
                <a:solidFill>
                  <a:schemeClr val="dk1"/>
                </a:solidFill>
                <a:latin typeface="Arial"/>
                <a:ea typeface="Arial"/>
                <a:cs typeface="Arial"/>
                <a:sym typeface="Arial"/>
              </a:rPr>
              <a:t>способ</a:t>
            </a:r>
            <a:r>
              <a:rPr b="0" i="0" lang="en-US" sz="2200" u="none">
                <a:solidFill>
                  <a:srgbClr val="000000"/>
                </a:solidFill>
                <a:latin typeface="Arial"/>
                <a:ea typeface="Arial"/>
                <a:cs typeface="Arial"/>
                <a:sym typeface="Arial"/>
              </a:rPr>
              <a:t> хранения данных — 5D-оптическая память. Английские разработчики придумали, как записывать данные на крошечный кварцевый диск, где информация кодируется в нескольких слоях, а к привычным измерениям добавляются размер и ориентация по наноточкам. На мини-накопитель можно записать до 100 петабайт. При этом, как </a:t>
            </a:r>
            <a:r>
              <a:rPr b="0" i="0" lang="en-US" sz="2200" u="none">
                <a:solidFill>
                  <a:schemeClr val="dk1"/>
                </a:solidFill>
                <a:latin typeface="Arial"/>
                <a:ea typeface="Arial"/>
                <a:cs typeface="Arial"/>
                <a:sym typeface="Arial"/>
              </a:rPr>
              <a:t>считают</a:t>
            </a:r>
            <a:r>
              <a:rPr b="0" i="0" lang="en-US" sz="2200" u="none">
                <a:solidFill>
                  <a:srgbClr val="000000"/>
                </a:solidFill>
                <a:latin typeface="Arial"/>
                <a:ea typeface="Arial"/>
                <a:cs typeface="Arial"/>
                <a:sym typeface="Arial"/>
              </a:rPr>
              <a:t> эксперты, спрос на AI и другие технологии, требующие серьезных мощностей, будет расти так стремительно, что даже через пять лет в мире все еще будет не хватать IT-специалистов, которые смогут закрыть все потребности.</a:t>
            </a:r>
            <a:endParaRPr/>
          </a:p>
        </p:txBody>
      </p:sp>
      <p:sp>
        <p:nvSpPr>
          <p:cNvPr id="386" name="Google Shape;386;p25"/>
          <p:cNvSpPr txBox="1"/>
          <p:nvPr/>
        </p:nvSpPr>
        <p:spPr>
          <a:xfrm>
            <a:off x="9099550" y="6642100"/>
            <a:ext cx="935037"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pic>
        <p:nvPicPr>
          <p:cNvPr descr="World Map Information" id="387" name="Google Shape;387;p25"/>
          <p:cNvPicPr preferRelativeResize="0"/>
          <p:nvPr/>
        </p:nvPicPr>
        <p:blipFill rotWithShape="1">
          <a:blip r:embed="rId3">
            <a:alphaModFix/>
          </a:blip>
          <a:srcRect b="0" l="0" r="0" t="0"/>
          <a:stretch/>
        </p:blipFill>
        <p:spPr>
          <a:xfrm>
            <a:off x="-22225" y="5421312"/>
            <a:ext cx="2298700" cy="1885950"/>
          </a:xfrm>
          <a:prstGeom prst="rect">
            <a:avLst/>
          </a:prstGeom>
          <a:noFill/>
          <a:ln>
            <a:noFill/>
          </a:ln>
        </p:spPr>
      </p:pic>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26"/>
          <p:cNvPicPr preferRelativeResize="0"/>
          <p:nvPr>
            <p:ph idx="4294967295" type="body"/>
          </p:nvPr>
        </p:nvPicPr>
        <p:blipFill rotWithShape="1">
          <a:blip r:embed="rId3">
            <a:alphaModFix/>
          </a:blip>
          <a:srcRect b="0" l="0" r="0" t="0"/>
          <a:stretch/>
        </p:blipFill>
        <p:spPr>
          <a:xfrm>
            <a:off x="0" y="866775"/>
            <a:ext cx="10277475" cy="5913437"/>
          </a:xfrm>
          <a:prstGeom prst="rect">
            <a:avLst/>
          </a:prstGeom>
          <a:noFill/>
          <a:ln>
            <a:noFill/>
          </a:ln>
        </p:spPr>
      </p:pic>
      <p:sp>
        <p:nvSpPr>
          <p:cNvPr id="395" name="Google Shape;395;p26"/>
          <p:cNvSpPr txBox="1"/>
          <p:nvPr>
            <p:ph idx="4294967295" type="title"/>
          </p:nvPr>
        </p:nvSpPr>
        <p:spPr>
          <a:xfrm>
            <a:off x="1406525" y="455612"/>
            <a:ext cx="7707312" cy="822325"/>
          </a:xfrm>
          <a:prstGeom prst="rect">
            <a:avLst/>
          </a:prstGeom>
          <a:solidFill>
            <a:srgbClr val="FFFFFF"/>
          </a:solid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900"/>
              <a:buFont typeface="Calibri"/>
              <a:buNone/>
            </a:pPr>
            <a:r>
              <a:rPr b="0" i="0" lang="en-US" sz="3900" u="none" cap="none" strike="noStrike">
                <a:solidFill>
                  <a:schemeClr val="dk1"/>
                </a:solidFill>
                <a:latin typeface="Calibri"/>
                <a:ea typeface="Calibri"/>
                <a:cs typeface="Calibri"/>
                <a:sym typeface="Calibri"/>
              </a:rPr>
              <a:t>Составляющие больших данных</a:t>
            </a:r>
            <a:endParaRPr/>
          </a:p>
        </p:txBody>
      </p:sp>
      <p:sp>
        <p:nvSpPr>
          <p:cNvPr id="396" name="Google Shape;396;p26"/>
          <p:cNvSpPr txBox="1"/>
          <p:nvPr/>
        </p:nvSpPr>
        <p:spPr>
          <a:xfrm>
            <a:off x="0" y="6299200"/>
            <a:ext cx="5705475" cy="403225"/>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http://expasoft.com/</a:t>
            </a:r>
            <a:endParaRPr/>
          </a:p>
        </p:txBody>
      </p:sp>
      <p:sp>
        <p:nvSpPr>
          <p:cNvPr id="397" name="Google Shape;397;p26"/>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398" name="Google Shape;398;p26"/>
          <p:cNvSpPr txBox="1"/>
          <p:nvPr/>
        </p:nvSpPr>
        <p:spPr>
          <a:xfrm>
            <a:off x="1677987" y="1330325"/>
            <a:ext cx="4027487" cy="8318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030A0"/>
              </a:buClr>
              <a:buSzPts val="2400"/>
              <a:buFont typeface="Arial"/>
              <a:buNone/>
            </a:pPr>
            <a:r>
              <a:rPr b="1" i="0" lang="en-US" sz="2400" u="none">
                <a:solidFill>
                  <a:srgbClr val="7030A0"/>
                </a:solidFill>
                <a:latin typeface="Arial"/>
                <a:ea typeface="Arial"/>
                <a:cs typeface="Arial"/>
                <a:sym typeface="Arial"/>
              </a:rPr>
              <a:t>Зачем это вообще нужно и что это нам дает?</a:t>
            </a:r>
            <a:endParaRPr/>
          </a:p>
        </p:txBody>
      </p:sp>
      <p:sp>
        <p:nvSpPr>
          <p:cNvPr id="399" name="Google Shape;399;p26"/>
          <p:cNvSpPr/>
          <p:nvPr/>
        </p:nvSpPr>
        <p:spPr>
          <a:xfrm rot="5940000">
            <a:off x="1462087" y="2792412"/>
            <a:ext cx="433387" cy="360362"/>
          </a:xfrm>
          <a:prstGeom prst="rightArrow">
            <a:avLst>
              <a:gd fmla="val 12600" name="adj1"/>
              <a:gd fmla="val 50000" name="adj2"/>
            </a:avLst>
          </a:prstGeom>
          <a:solidFill>
            <a:srgbClr val="7030A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00" name="Google Shape;400;p26"/>
          <p:cNvSpPr/>
          <p:nvPr/>
        </p:nvSpPr>
        <p:spPr>
          <a:xfrm>
            <a:off x="98425" y="3490912"/>
            <a:ext cx="4935537" cy="1638300"/>
          </a:xfrm>
          <a:prstGeom prst="ellipse">
            <a:avLst/>
          </a:prstGeom>
          <a:solidFill>
            <a:srgbClr val="7030A0">
              <a:alpha val="20784"/>
            </a:srgbClr>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01" name="Google Shape;401;p26"/>
          <p:cNvSpPr txBox="1"/>
          <p:nvPr/>
        </p:nvSpPr>
        <p:spPr>
          <a:xfrm>
            <a:off x="7586662" y="6591300"/>
            <a:ext cx="2398712" cy="3778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9"/>
                                        </p:tgtEl>
                                        <p:attrNameLst>
                                          <p:attrName>style.visibility</p:attrName>
                                        </p:attrNameLst>
                                      </p:cBhvr>
                                      <p:to>
                                        <p:strVal val="visible"/>
                                      </p:to>
                                    </p:set>
                                    <p:anim calcmode="lin" valueType="num">
                                      <p:cBhvr additive="base">
                                        <p:cTn dur="500"/>
                                        <p:tgtEl>
                                          <p:spTgt spid="3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0"/>
                                        </p:tgtEl>
                                        <p:attrNameLst>
                                          <p:attrName>style.visibility</p:attrName>
                                        </p:attrNameLst>
                                      </p:cBhvr>
                                      <p:to>
                                        <p:strVal val="visible"/>
                                      </p:to>
                                    </p:set>
                                    <p:anim calcmode="lin" valueType="num">
                                      <p:cBhvr additive="base">
                                        <p:cTn dur="500"/>
                                        <p:tgtEl>
                                          <p:spTgt spid="40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27"/>
          <p:cNvPicPr preferRelativeResize="0"/>
          <p:nvPr>
            <p:ph idx="4294967295" type="body"/>
          </p:nvPr>
        </p:nvPicPr>
        <p:blipFill rotWithShape="1">
          <a:blip r:embed="rId3">
            <a:alphaModFix/>
          </a:blip>
          <a:srcRect b="0" l="0" r="0" t="0"/>
          <a:stretch/>
        </p:blipFill>
        <p:spPr>
          <a:xfrm>
            <a:off x="0" y="866775"/>
            <a:ext cx="10277475" cy="5913437"/>
          </a:xfrm>
          <a:prstGeom prst="rect">
            <a:avLst/>
          </a:prstGeom>
          <a:noFill/>
          <a:ln>
            <a:noFill/>
          </a:ln>
        </p:spPr>
      </p:pic>
      <p:sp>
        <p:nvSpPr>
          <p:cNvPr id="409" name="Google Shape;409;p27"/>
          <p:cNvSpPr txBox="1"/>
          <p:nvPr>
            <p:ph idx="4294967295" type="title"/>
          </p:nvPr>
        </p:nvSpPr>
        <p:spPr>
          <a:xfrm>
            <a:off x="1422400" y="517525"/>
            <a:ext cx="6919912" cy="288925"/>
          </a:xfrm>
          <a:prstGeom prst="rect">
            <a:avLst/>
          </a:prstGeom>
          <a:solidFill>
            <a:srgbClr val="FFFFFF"/>
          </a:solidFill>
          <a:ln>
            <a:noFill/>
          </a:ln>
        </p:spPr>
        <p:txBody>
          <a:bodyPr anchorCtr="0" anchor="ctr" bIns="49700" lIns="99425" spcFirstLastPara="1" rIns="99425" wrap="square" tIns="49700">
            <a:normAutofit/>
          </a:bodyPr>
          <a:lstStyle/>
          <a:p>
            <a:pPr indent="0" lvl="0" marL="0" marR="0" rtl="0" algn="ctr">
              <a:lnSpc>
                <a:spcPct val="100000"/>
              </a:lnSpc>
              <a:spcBef>
                <a:spcPts val="0"/>
              </a:spcBef>
              <a:spcAft>
                <a:spcPts val="0"/>
              </a:spcAft>
              <a:buClr>
                <a:schemeClr val="dk1"/>
              </a:buClr>
              <a:buSzPts val="2500"/>
              <a:buFont typeface="Calibri"/>
              <a:buNone/>
            </a:pPr>
            <a:r>
              <a:rPr b="0" i="0" lang="en-US" sz="2500" u="none" cap="none" strike="noStrike">
                <a:solidFill>
                  <a:schemeClr val="dk1"/>
                </a:solidFill>
                <a:latin typeface="Calibri"/>
                <a:ea typeface="Calibri"/>
                <a:cs typeface="Calibri"/>
                <a:sym typeface="Calibri"/>
              </a:rPr>
              <a:t>Составляющие больших данных</a:t>
            </a:r>
            <a:endParaRPr/>
          </a:p>
        </p:txBody>
      </p:sp>
      <p:sp>
        <p:nvSpPr>
          <p:cNvPr id="410" name="Google Shape;410;p27"/>
          <p:cNvSpPr txBox="1"/>
          <p:nvPr/>
        </p:nvSpPr>
        <p:spPr>
          <a:xfrm>
            <a:off x="0" y="6299200"/>
            <a:ext cx="5705475" cy="403225"/>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http://expasoft.com/</a:t>
            </a:r>
            <a:endParaRPr/>
          </a:p>
        </p:txBody>
      </p:sp>
      <p:sp>
        <p:nvSpPr>
          <p:cNvPr id="411" name="Google Shape;411;p27"/>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412" name="Google Shape;412;p27"/>
          <p:cNvSpPr txBox="1"/>
          <p:nvPr/>
        </p:nvSpPr>
        <p:spPr>
          <a:xfrm>
            <a:off x="3295650" y="1509712"/>
            <a:ext cx="2751137"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2400"/>
              <a:buFont typeface="Arial"/>
              <a:buNone/>
            </a:pPr>
            <a:r>
              <a:rPr b="1" i="0" lang="en-US" sz="2400" u="none">
                <a:solidFill>
                  <a:srgbClr val="0070C0"/>
                </a:solidFill>
                <a:latin typeface="Arial"/>
                <a:ea typeface="Arial"/>
                <a:cs typeface="Arial"/>
                <a:sym typeface="Arial"/>
              </a:rPr>
              <a:t>Откуда берутся?</a:t>
            </a:r>
            <a:endParaRPr/>
          </a:p>
        </p:txBody>
      </p:sp>
      <p:sp>
        <p:nvSpPr>
          <p:cNvPr id="413" name="Google Shape;413;p27"/>
          <p:cNvSpPr/>
          <p:nvPr/>
        </p:nvSpPr>
        <p:spPr>
          <a:xfrm>
            <a:off x="6057900" y="1509712"/>
            <a:ext cx="431800" cy="358775"/>
          </a:xfrm>
          <a:prstGeom prst="rightArrow">
            <a:avLst>
              <a:gd fmla="val 12600" name="adj1"/>
              <a:gd fmla="val 50000" name="adj2"/>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14" name="Google Shape;414;p27"/>
          <p:cNvSpPr/>
          <p:nvPr/>
        </p:nvSpPr>
        <p:spPr>
          <a:xfrm>
            <a:off x="6867525" y="1047750"/>
            <a:ext cx="2951162" cy="1290637"/>
          </a:xfrm>
          <a:prstGeom prst="ellipse">
            <a:avLst/>
          </a:prstGeom>
          <a:solidFill>
            <a:srgbClr val="99CCFF">
              <a:alpha val="20784"/>
            </a:srgbClr>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15" name="Google Shape;415;p27"/>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500"/>
                                        <p:tgtEl>
                                          <p:spTgt spid="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13"/>
                                        </p:tgtEl>
                                        <p:attrNameLst>
                                          <p:attrName>style.visibility</p:attrName>
                                        </p:attrNameLst>
                                      </p:cBhvr>
                                      <p:to>
                                        <p:strVal val="visible"/>
                                      </p:to>
                                    </p:set>
                                    <p:anim calcmode="lin" valueType="num">
                                      <p:cBhvr additive="base">
                                        <p:cTn dur="500"/>
                                        <p:tgtEl>
                                          <p:spTgt spid="41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14"/>
                                        </p:tgtEl>
                                        <p:attrNameLst>
                                          <p:attrName>style.visibility</p:attrName>
                                        </p:attrNameLst>
                                      </p:cBhvr>
                                      <p:to>
                                        <p:strVal val="visible"/>
                                      </p:to>
                                    </p:set>
                                    <p:anim calcmode="lin" valueType="num">
                                      <p:cBhvr additive="base">
                                        <p:cTn dur="500"/>
                                        <p:tgtEl>
                                          <p:spTgt spid="41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grpSp>
        <p:nvGrpSpPr>
          <p:cNvPr id="422" name="Google Shape;422;p28"/>
          <p:cNvGrpSpPr/>
          <p:nvPr/>
        </p:nvGrpSpPr>
        <p:grpSpPr>
          <a:xfrm>
            <a:off x="242887" y="265112"/>
            <a:ext cx="9791700" cy="6553200"/>
            <a:chOff x="153" y="203"/>
            <a:chExt cx="6168" cy="4128"/>
          </a:xfrm>
        </p:grpSpPr>
        <p:sp>
          <p:nvSpPr>
            <p:cNvPr id="423" name="Google Shape;423;p28"/>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24" name="Google Shape;424;p28"/>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25" name="Google Shape;425;p28"/>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426" name="Google Shape;426;p28"/>
          <p:cNvSpPr txBox="1"/>
          <p:nvPr>
            <p:ph idx="4294967295" type="title"/>
          </p:nvPr>
        </p:nvSpPr>
        <p:spPr>
          <a:xfrm>
            <a:off x="590550" y="541337"/>
            <a:ext cx="8785225" cy="757237"/>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900"/>
              <a:buFont typeface="Calibri"/>
              <a:buNone/>
            </a:pPr>
            <a:r>
              <a:rPr b="0" i="0" lang="en-US" sz="3900" u="none" cap="none" strike="noStrike">
                <a:solidFill>
                  <a:schemeClr val="dk1"/>
                </a:solidFill>
                <a:latin typeface="Calibri"/>
                <a:ea typeface="Calibri"/>
                <a:cs typeface="Calibri"/>
                <a:sym typeface="Calibri"/>
              </a:rPr>
              <a:t>Предпосылки формирования тренда</a:t>
            </a:r>
            <a:endParaRPr/>
          </a:p>
        </p:txBody>
      </p:sp>
      <p:pic>
        <p:nvPicPr>
          <p:cNvPr descr="http://kit-e.ru/articles/sensor/2006_7_18.php&#10;Сысоева С. Взгляд на современный рынок автомобильных датчиков. Основные тенденции и важнейшие рыночные фигуры, 2006 - №7. Компоненты и технологии." id="427" name="Google Shape;427;p28"/>
          <p:cNvPicPr preferRelativeResize="0"/>
          <p:nvPr>
            <p:ph idx="4294967295" type="body"/>
          </p:nvPr>
        </p:nvPicPr>
        <p:blipFill rotWithShape="1">
          <a:blip r:embed="rId3">
            <a:alphaModFix/>
          </a:blip>
          <a:srcRect b="0" l="0" r="0" t="0"/>
          <a:stretch/>
        </p:blipFill>
        <p:spPr>
          <a:xfrm>
            <a:off x="6497637" y="1846262"/>
            <a:ext cx="2744787" cy="4005262"/>
          </a:xfrm>
          <a:prstGeom prst="rect">
            <a:avLst/>
          </a:prstGeom>
          <a:noFill/>
          <a:ln>
            <a:noFill/>
          </a:ln>
          <a:effectLst>
            <a:outerShdw blurRad="63500" dir="2700000" dist="139700">
              <a:srgbClr val="333333">
                <a:alpha val="64705"/>
              </a:srgbClr>
            </a:outerShdw>
          </a:effectLst>
        </p:spPr>
      </p:pic>
      <p:sp>
        <p:nvSpPr>
          <p:cNvPr id="428" name="Google Shape;428;p28"/>
          <p:cNvSpPr txBox="1"/>
          <p:nvPr>
            <p:ph idx="4294967295" type="body"/>
          </p:nvPr>
        </p:nvSpPr>
        <p:spPr>
          <a:xfrm>
            <a:off x="546100" y="1827212"/>
            <a:ext cx="5908675" cy="4076700"/>
          </a:xfrm>
          <a:prstGeom prst="rect">
            <a:avLst/>
          </a:prstGeom>
          <a:noFill/>
          <a:ln>
            <a:noFill/>
          </a:ln>
        </p:spPr>
        <p:txBody>
          <a:bodyPr anchorCtr="0" anchor="t" bIns="49700" lIns="99425" spcFirstLastPara="1" rIns="99425" wrap="square" tIns="49700">
            <a:noAutofit/>
          </a:bodyPr>
          <a:lstStyle/>
          <a:p>
            <a:pPr indent="-193675" lvl="0" marL="193675" marR="0" rtl="0" algn="l">
              <a:lnSpc>
                <a:spcPct val="100000"/>
              </a:lnSpc>
              <a:spcBef>
                <a:spcPts val="0"/>
              </a:spcBef>
              <a:spcAft>
                <a:spcPts val="0"/>
              </a:spcAft>
              <a:buClr>
                <a:schemeClr val="dk1"/>
              </a:buClr>
              <a:buSzPts val="2300"/>
              <a:buFont typeface="Arial"/>
              <a:buChar char="•"/>
            </a:pPr>
            <a:r>
              <a:rPr b="0" i="0" lang="en-US" sz="2300" u="none" cap="none" strike="noStrike">
                <a:solidFill>
                  <a:schemeClr val="dk1"/>
                </a:solidFill>
                <a:latin typeface="Calibri"/>
                <a:ea typeface="Calibri"/>
                <a:cs typeface="Calibri"/>
                <a:sym typeface="Calibri"/>
              </a:rPr>
              <a:t>Удешевление систем хранения</a:t>
            </a:r>
            <a:endParaRPr/>
          </a:p>
          <a:p>
            <a:pPr indent="-193675" lvl="0" marL="193675" marR="0" rtl="0" algn="l">
              <a:lnSpc>
                <a:spcPct val="100000"/>
              </a:lnSpc>
              <a:spcBef>
                <a:spcPts val="460"/>
              </a:spcBef>
              <a:spcAft>
                <a:spcPts val="0"/>
              </a:spcAft>
              <a:buClr>
                <a:schemeClr val="dk1"/>
              </a:buClr>
              <a:buSzPts val="2300"/>
              <a:buFont typeface="Arial"/>
              <a:buChar char="•"/>
            </a:pPr>
            <a:r>
              <a:rPr b="0" i="0" lang="en-US" sz="2300" u="none" cap="none" strike="noStrike">
                <a:solidFill>
                  <a:schemeClr val="dk1"/>
                </a:solidFill>
                <a:latin typeface="Calibri"/>
                <a:ea typeface="Calibri"/>
                <a:cs typeface="Calibri"/>
                <a:sym typeface="Calibri"/>
              </a:rPr>
              <a:t>Распространение сенсоров</a:t>
            </a:r>
            <a:endParaRPr/>
          </a:p>
          <a:p>
            <a:pPr indent="-296862" lvl="1" marL="771525" marR="0" rtl="0" algn="l">
              <a:lnSpc>
                <a:spcPct val="100000"/>
              </a:lnSpc>
              <a:spcBef>
                <a:spcPts val="4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Мобильные телефоны</a:t>
            </a:r>
            <a:endParaRPr/>
          </a:p>
          <a:p>
            <a:pPr indent="-296862" lvl="1" marL="771525" marR="0" rtl="0" algn="l">
              <a:lnSpc>
                <a:spcPct val="100000"/>
              </a:lnSpc>
              <a:spcBef>
                <a:spcPts val="4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Датчики внутри машин</a:t>
            </a:r>
            <a:endParaRPr/>
          </a:p>
          <a:p>
            <a:pPr indent="-193675" lvl="0" marL="193675" marR="0" rtl="0" algn="l">
              <a:lnSpc>
                <a:spcPct val="100000"/>
              </a:lnSpc>
              <a:spcBef>
                <a:spcPts val="460"/>
              </a:spcBef>
              <a:spcAft>
                <a:spcPts val="0"/>
              </a:spcAft>
              <a:buClr>
                <a:schemeClr val="dk1"/>
              </a:buClr>
              <a:buSzPts val="2300"/>
              <a:buFont typeface="Arial"/>
              <a:buChar char="•"/>
            </a:pPr>
            <a:r>
              <a:rPr b="0" i="0" lang="en-US" sz="2300" u="none" cap="none" strike="noStrike">
                <a:solidFill>
                  <a:schemeClr val="dk1"/>
                </a:solidFill>
                <a:latin typeface="Calibri"/>
                <a:ea typeface="Calibri"/>
                <a:cs typeface="Calibri"/>
                <a:sym typeface="Calibri"/>
              </a:rPr>
              <a:t>Увеличение пропускной способности сетей</a:t>
            </a:r>
            <a:endParaRPr/>
          </a:p>
          <a:p>
            <a:pPr indent="-193675" lvl="0" marL="193675" marR="0" rtl="0" algn="l">
              <a:lnSpc>
                <a:spcPct val="100000"/>
              </a:lnSpc>
              <a:spcBef>
                <a:spcPts val="460"/>
              </a:spcBef>
              <a:spcAft>
                <a:spcPts val="0"/>
              </a:spcAft>
              <a:buClr>
                <a:schemeClr val="dk1"/>
              </a:buClr>
              <a:buSzPts val="2300"/>
              <a:buFont typeface="Arial"/>
              <a:buChar char="•"/>
            </a:pPr>
            <a:r>
              <a:rPr b="0" i="0" lang="en-US" sz="2300" u="none" cap="none" strike="noStrike">
                <a:solidFill>
                  <a:schemeClr val="dk1"/>
                </a:solidFill>
                <a:latin typeface="Calibri"/>
                <a:ea typeface="Calibri"/>
                <a:cs typeface="Calibri"/>
                <a:sym typeface="Calibri"/>
              </a:rPr>
              <a:t>Развитие беспроводных сетей</a:t>
            </a:r>
            <a:endParaRPr/>
          </a:p>
          <a:p>
            <a:pPr indent="-193675" lvl="0" marL="193675" marR="0" rtl="0" algn="l">
              <a:lnSpc>
                <a:spcPct val="100000"/>
              </a:lnSpc>
              <a:spcBef>
                <a:spcPts val="460"/>
              </a:spcBef>
              <a:spcAft>
                <a:spcPts val="0"/>
              </a:spcAft>
              <a:buClr>
                <a:schemeClr val="dk1"/>
              </a:buClr>
              <a:buSzPts val="2300"/>
              <a:buFont typeface="Arial"/>
              <a:buChar char="•"/>
            </a:pPr>
            <a:r>
              <a:rPr b="0" i="0" lang="en-US" sz="2300" u="none" cap="none" strike="noStrike">
                <a:solidFill>
                  <a:schemeClr val="dk1"/>
                </a:solidFill>
                <a:latin typeface="Calibri"/>
                <a:ea typeface="Calibri"/>
                <a:cs typeface="Calibri"/>
                <a:sym typeface="Calibri"/>
              </a:rPr>
              <a:t>Развитие технологий обработки данных (удешевление)</a:t>
            </a:r>
            <a:endParaRPr/>
          </a:p>
        </p:txBody>
      </p:sp>
      <p:sp>
        <p:nvSpPr>
          <p:cNvPr id="429" name="Google Shape;429;p28"/>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pic>
        <p:nvPicPr>
          <p:cNvPr descr="http://nbmag.ru/media/wysiwyg/blackberry.jpg" id="430" name="Google Shape;430;p28"/>
          <p:cNvPicPr preferRelativeResize="0"/>
          <p:nvPr/>
        </p:nvPicPr>
        <p:blipFill rotWithShape="1">
          <a:blip r:embed="rId4">
            <a:alphaModFix/>
          </a:blip>
          <a:srcRect b="0" l="0" r="0" t="0"/>
          <a:stretch/>
        </p:blipFill>
        <p:spPr>
          <a:xfrm>
            <a:off x="2601912" y="5581650"/>
            <a:ext cx="1682750" cy="998537"/>
          </a:xfrm>
          <a:prstGeom prst="rect">
            <a:avLst/>
          </a:prstGeom>
          <a:noFill/>
          <a:ln>
            <a:noFill/>
          </a:ln>
          <a:effectLst>
            <a:outerShdw blurRad="63500" dir="2700000" dist="139700">
              <a:srgbClr val="333333">
                <a:alpha val="64705"/>
              </a:srgbClr>
            </a:outerShdw>
          </a:effectLst>
        </p:spPr>
      </p:pic>
      <p:sp>
        <p:nvSpPr>
          <p:cNvPr id="431" name="Google Shape;431;p28"/>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432" name="Google Shape;432;p28"/>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grpSp>
        <p:nvGrpSpPr>
          <p:cNvPr id="439" name="Google Shape;439;p29"/>
          <p:cNvGrpSpPr/>
          <p:nvPr/>
        </p:nvGrpSpPr>
        <p:grpSpPr>
          <a:xfrm>
            <a:off x="242887" y="322262"/>
            <a:ext cx="9791700" cy="6553200"/>
            <a:chOff x="153" y="203"/>
            <a:chExt cx="6168" cy="4128"/>
          </a:xfrm>
        </p:grpSpPr>
        <p:sp>
          <p:nvSpPr>
            <p:cNvPr id="440" name="Google Shape;440;p29"/>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41" name="Google Shape;441;p29"/>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42" name="Google Shape;442;p29"/>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443" name="Google Shape;443;p29"/>
          <p:cNvSpPr txBox="1"/>
          <p:nvPr>
            <p:ph idx="4294967295" type="title"/>
          </p:nvPr>
        </p:nvSpPr>
        <p:spPr>
          <a:xfrm>
            <a:off x="590550" y="587375"/>
            <a:ext cx="9085262" cy="757237"/>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900"/>
              <a:buFont typeface="Calibri"/>
              <a:buNone/>
            </a:pPr>
            <a:r>
              <a:rPr b="0" i="0" lang="en-US" sz="3900" u="none" cap="none" strike="noStrike">
                <a:solidFill>
                  <a:schemeClr val="dk1"/>
                </a:solidFill>
                <a:latin typeface="Calibri"/>
                <a:ea typeface="Calibri"/>
                <a:cs typeface="Calibri"/>
                <a:sym typeface="Calibri"/>
              </a:rPr>
              <a:t>Предпосылки формирования тренда</a:t>
            </a:r>
            <a:endParaRPr/>
          </a:p>
        </p:txBody>
      </p:sp>
      <p:sp>
        <p:nvSpPr>
          <p:cNvPr id="444" name="Google Shape;444;p29"/>
          <p:cNvSpPr txBox="1"/>
          <p:nvPr>
            <p:ph idx="4294967295" type="body"/>
          </p:nvPr>
        </p:nvSpPr>
        <p:spPr>
          <a:xfrm>
            <a:off x="422275" y="1862137"/>
            <a:ext cx="9288462" cy="4675187"/>
          </a:xfrm>
          <a:prstGeom prst="rect">
            <a:avLst/>
          </a:prstGeom>
          <a:noFill/>
          <a:ln>
            <a:noFill/>
          </a:ln>
        </p:spPr>
        <p:txBody>
          <a:bodyPr anchorCtr="0" anchor="t" bIns="49700" lIns="99425" spcFirstLastPara="1" rIns="99425" wrap="square" tIns="49700">
            <a:noAutofit/>
          </a:bodyPr>
          <a:lstStyle/>
          <a:p>
            <a:pPr indent="-355600" lvl="0" marL="3556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Известно, что основной поток информации генерируют </a:t>
            </a:r>
            <a:r>
              <a:rPr b="0" i="0" lang="en-US" sz="2400" u="none" cap="none" strike="noStrike">
                <a:solidFill>
                  <a:srgbClr val="0070C0"/>
                </a:solidFill>
                <a:latin typeface="Calibri"/>
                <a:ea typeface="Calibri"/>
                <a:cs typeface="Calibri"/>
                <a:sym typeface="Calibri"/>
              </a:rPr>
              <a:t>не люди. </a:t>
            </a:r>
            <a:endParaRPr/>
          </a:p>
          <a:p>
            <a:pPr indent="-355600" lvl="0" marL="35560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Источником служат роботы, находящиеся в постоянном</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взаимодействии друг с другом. Это </a:t>
            </a:r>
            <a:endParaRPr/>
          </a:p>
          <a:p>
            <a:pPr indent="-296862" lvl="1" marL="771525" marR="0" rtl="0" algn="l">
              <a:lnSpc>
                <a:spcPct val="100000"/>
              </a:lnSpc>
              <a:spcBef>
                <a:spcPts val="380"/>
              </a:spcBef>
              <a:spcAft>
                <a:spcPts val="0"/>
              </a:spcAft>
              <a:buClr>
                <a:srgbClr val="FFC000"/>
              </a:buClr>
              <a:buSzPts val="1900"/>
              <a:buFont typeface="Noto Sans Symbols"/>
              <a:buChar char="⮚"/>
            </a:pPr>
            <a:r>
              <a:rPr b="0" i="0" lang="en-US" sz="1900" u="none" cap="none" strike="noStrike">
                <a:solidFill>
                  <a:schemeClr val="dk1"/>
                </a:solidFill>
                <a:latin typeface="Calibri"/>
                <a:ea typeface="Calibri"/>
                <a:cs typeface="Calibri"/>
                <a:sym typeface="Calibri"/>
              </a:rPr>
              <a:t>приборы для мониторинга, сенсоры, системы наблюдения, операционные системы персональных устройств, смартфоны, интеллектуальные системы, датчики и прочее. </a:t>
            </a:r>
            <a:endParaRPr/>
          </a:p>
          <a:p>
            <a:pPr indent="-355600" lvl="0" marL="35560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Все они задают бешеный темп роста объема данных, что приводит к появлению потребности наращивать количество рабочих серверов (и реальных, и виртуальных) — как следствие, расширять и внедрять новые data-центры.</a:t>
            </a:r>
            <a:br>
              <a:rPr b="0" i="0" lang="en-US" sz="2400" u="none" cap="none" strike="noStrike">
                <a:solidFill>
                  <a:schemeClr val="dk1"/>
                </a:solidFill>
                <a:latin typeface="Calibri"/>
                <a:ea typeface="Calibri"/>
                <a:cs typeface="Calibri"/>
                <a:sym typeface="Calibri"/>
              </a:rPr>
            </a:br>
            <a:endParaRPr/>
          </a:p>
        </p:txBody>
      </p:sp>
      <p:sp>
        <p:nvSpPr>
          <p:cNvPr id="445" name="Google Shape;445;p29"/>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46" name="Google Shape;446;p29"/>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447" name="Google Shape;447;p29"/>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grpSp>
        <p:nvGrpSpPr>
          <p:cNvPr id="116" name="Google Shape;116;p3"/>
          <p:cNvGrpSpPr/>
          <p:nvPr/>
        </p:nvGrpSpPr>
        <p:grpSpPr>
          <a:xfrm>
            <a:off x="242887" y="322262"/>
            <a:ext cx="9791700" cy="6553200"/>
            <a:chOff x="153" y="203"/>
            <a:chExt cx="6168" cy="4128"/>
          </a:xfrm>
        </p:grpSpPr>
        <p:sp>
          <p:nvSpPr>
            <p:cNvPr id="117" name="Google Shape;117;p3"/>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18" name="Google Shape;118;p3"/>
            <p:cNvSpPr/>
            <p:nvPr/>
          </p:nvSpPr>
          <p:spPr>
            <a:xfrm>
              <a:off x="561" y="249"/>
              <a:ext cx="5261" cy="604"/>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19" name="Google Shape;119;p3"/>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20" name="Google Shape;120;p3"/>
          <p:cNvSpPr txBox="1"/>
          <p:nvPr>
            <p:ph idx="4294967295" type="title"/>
          </p:nvPr>
        </p:nvSpPr>
        <p:spPr>
          <a:xfrm>
            <a:off x="0" y="488950"/>
            <a:ext cx="6902450" cy="884237"/>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Содержание лекции 1</a:t>
            </a:r>
            <a:endParaRPr/>
          </a:p>
        </p:txBody>
      </p:sp>
      <p:sp>
        <p:nvSpPr>
          <p:cNvPr id="121" name="Google Shape;121;p3"/>
          <p:cNvSpPr txBox="1"/>
          <p:nvPr>
            <p:ph idx="4294967295" type="body"/>
          </p:nvPr>
        </p:nvSpPr>
        <p:spPr>
          <a:xfrm>
            <a:off x="1028700" y="1690687"/>
            <a:ext cx="9248775" cy="4703762"/>
          </a:xfrm>
          <a:prstGeom prst="rect">
            <a:avLst/>
          </a:prstGeom>
          <a:noFill/>
          <a:ln>
            <a:noFill/>
          </a:ln>
        </p:spPr>
        <p:txBody>
          <a:bodyPr anchorCtr="0" anchor="t" bIns="49700" lIns="99425" spcFirstLastPara="1" rIns="99425" wrap="square" tIns="49700">
            <a:noAutofit/>
          </a:bodyPr>
          <a:lstStyle/>
          <a:p>
            <a:pPr indent="-376237" lvl="1" marL="579437" marR="0" rtl="0" algn="l">
              <a:lnSpc>
                <a:spcPct val="75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376237" lvl="1" marL="579437" marR="0" rtl="0" algn="l">
              <a:lnSpc>
                <a:spcPct val="75000"/>
              </a:lnSpc>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Предпосылки формирования тренда больших данных</a:t>
            </a:r>
            <a:endParaRPr/>
          </a:p>
          <a:p>
            <a:pPr indent="-376237" lvl="1" marL="579437" marR="0" rtl="0" algn="l">
              <a:lnSpc>
                <a:spcPct val="75000"/>
              </a:lnSpc>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Основные вызовы больших данных (4V и далее 8V+)</a:t>
            </a:r>
            <a:endParaRPr/>
          </a:p>
          <a:p>
            <a:pPr indent="-376237" lvl="1" marL="579437" marR="0" rtl="0" algn="l">
              <a:lnSpc>
                <a:spcPct val="75000"/>
              </a:lnSpc>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Определение термина "большие данные"</a:t>
            </a:r>
            <a:endParaRPr/>
          </a:p>
          <a:p>
            <a:pPr indent="-376237" lvl="1" marL="579437" marR="0" rtl="0" algn="l">
              <a:lnSpc>
                <a:spcPct val="75000"/>
              </a:lnSpc>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Базовое представление о </a:t>
            </a:r>
            <a:r>
              <a:rPr b="1" i="0" lang="en-US" sz="2400" u="none" cap="none" strike="noStrike">
                <a:solidFill>
                  <a:schemeClr val="dk1"/>
                </a:solidFill>
                <a:latin typeface="Calibri"/>
                <a:ea typeface="Calibri"/>
                <a:cs typeface="Calibri"/>
                <a:sym typeface="Calibri"/>
              </a:rPr>
              <a:t>Map Reduce</a:t>
            </a:r>
            <a:r>
              <a:rPr b="0" i="0" lang="en-US" sz="2400" u="none" cap="none" strike="noStrike">
                <a:solidFill>
                  <a:schemeClr val="dk1"/>
                </a:solidFill>
                <a:latin typeface="Calibri"/>
                <a:ea typeface="Calibri"/>
                <a:cs typeface="Calibri"/>
                <a:sym typeface="Calibri"/>
              </a:rPr>
              <a:t>  и </a:t>
            </a:r>
            <a:r>
              <a:rPr b="1" i="0" lang="en-US" sz="2400" u="none" cap="none" strike="noStrike">
                <a:solidFill>
                  <a:schemeClr val="dk1"/>
                </a:solidFill>
                <a:latin typeface="Calibri"/>
                <a:ea typeface="Calibri"/>
                <a:cs typeface="Calibri"/>
                <a:sym typeface="Calibri"/>
              </a:rPr>
              <a:t>Hadoop</a:t>
            </a:r>
            <a:endParaRPr/>
          </a:p>
          <a:p>
            <a:pPr indent="-376237" lvl="1" marL="579437" marR="0" rtl="0" algn="l">
              <a:lnSpc>
                <a:spcPct val="75000"/>
              </a:lnSpc>
              <a:spcBef>
                <a:spcPts val="48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Представление о работе аналитика</a:t>
            </a:r>
            <a:endParaRPr b="1" i="0" sz="2400" u="none" cap="none" strike="noStrike">
              <a:solidFill>
                <a:schemeClr val="dk1"/>
              </a:solidFill>
              <a:latin typeface="Calibri"/>
              <a:ea typeface="Calibri"/>
              <a:cs typeface="Calibri"/>
              <a:sym typeface="Calibri"/>
            </a:endParaRPr>
          </a:p>
          <a:p>
            <a:pPr indent="0" lvl="0" marL="0" marR="0" rtl="0" algn="l">
              <a:lnSpc>
                <a:spcPct val="75000"/>
              </a:lnSpc>
              <a:spcBef>
                <a:spcPts val="580"/>
              </a:spcBef>
              <a:spcAft>
                <a:spcPts val="0"/>
              </a:spcAft>
              <a:buClr>
                <a:schemeClr val="dk1"/>
              </a:buClr>
              <a:buSzPts val="2900"/>
              <a:buFont typeface="Arial"/>
              <a:buNone/>
            </a:pPr>
            <a:r>
              <a:t/>
            </a:r>
            <a:endParaRPr b="0" i="0" sz="2900" u="none" cap="none" strike="noStrike">
              <a:solidFill>
                <a:schemeClr val="dk1"/>
              </a:solidFill>
              <a:latin typeface="Calibri"/>
              <a:ea typeface="Calibri"/>
              <a:cs typeface="Calibri"/>
              <a:sym typeface="Calibri"/>
            </a:endParaRPr>
          </a:p>
          <a:p>
            <a:pPr indent="0" lvl="0" marL="0" marR="0" rtl="0" algn="l">
              <a:lnSpc>
                <a:spcPct val="75000"/>
              </a:lnSpc>
              <a:spcBef>
                <a:spcPts val="580"/>
              </a:spcBef>
              <a:spcAft>
                <a:spcPts val="0"/>
              </a:spcAft>
              <a:buClr>
                <a:schemeClr val="dk1"/>
              </a:buClr>
              <a:buSzPts val="2900"/>
              <a:buFont typeface="Arial"/>
              <a:buNone/>
            </a:pPr>
            <a:r>
              <a:rPr b="0" i="0" lang="en-US" sz="2900" u="none" cap="none" strike="noStrike">
                <a:solidFill>
                  <a:schemeClr val="dk1"/>
                </a:solidFill>
                <a:latin typeface="Calibri"/>
                <a:ea typeface="Calibri"/>
                <a:cs typeface="Calibri"/>
                <a:sym typeface="Calibri"/>
              </a:rPr>
              <a:t>В результате изучения лекции Вы получите:</a:t>
            </a:r>
            <a:endParaRPr/>
          </a:p>
          <a:p>
            <a:pPr indent="-376237" lvl="1" marL="579437" marR="0" rtl="0" algn="l">
              <a:lnSpc>
                <a:spcPct val="75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представление о факторах возникновения тренда больших данных.</a:t>
            </a:r>
            <a:endParaRPr/>
          </a:p>
          <a:p>
            <a:pPr indent="-376237" lvl="1" marL="579437" marR="0" rtl="0" algn="l">
              <a:lnSpc>
                <a:spcPct val="75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понимание вызовов 4V больших данных, их взаимосвязь</a:t>
            </a:r>
            <a:endParaRPr/>
          </a:p>
          <a:p>
            <a:pPr indent="-376237" lvl="1" marL="579437" marR="0" rtl="0" algn="l">
              <a:lnSpc>
                <a:spcPct val="75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понимание условий возникновения Map Reduce и о его реализации – Hadoop.</a:t>
            </a:r>
            <a:endParaRPr/>
          </a:p>
        </p:txBody>
      </p:sp>
      <p:sp>
        <p:nvSpPr>
          <p:cNvPr id="122" name="Google Shape;122;p3"/>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rgbClr val="9EE0F8"/>
              </a:buClr>
              <a:buSzPts val="2000"/>
              <a:buFont typeface="Courier New"/>
              <a:buNone/>
            </a:pPr>
            <a:r>
              <a:rPr b="1" i="0" lang="en-US" sz="2000" u="none">
                <a:solidFill>
                  <a:srgbClr val="9EE0F8"/>
                </a:solidFill>
                <a:latin typeface="Courier New"/>
                <a:ea typeface="Courier New"/>
                <a:cs typeface="Courier New"/>
                <a:sym typeface="Courier New"/>
              </a:rPr>
              <a:t>Обработка больших данных. Л1</a:t>
            </a:r>
            <a:endParaRPr/>
          </a:p>
        </p:txBody>
      </p:sp>
      <p:sp>
        <p:nvSpPr>
          <p:cNvPr id="123" name="Google Shape;123;p3"/>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grpSp>
        <p:nvGrpSpPr>
          <p:cNvPr id="454" name="Google Shape;454;p30"/>
          <p:cNvGrpSpPr/>
          <p:nvPr/>
        </p:nvGrpSpPr>
        <p:grpSpPr>
          <a:xfrm>
            <a:off x="387350" y="395287"/>
            <a:ext cx="9720262" cy="6653212"/>
            <a:chOff x="244" y="249"/>
            <a:chExt cx="6123" cy="4191"/>
          </a:xfrm>
        </p:grpSpPr>
        <p:sp>
          <p:nvSpPr>
            <p:cNvPr id="455" name="Google Shape;455;p30"/>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56" name="Google Shape;456;p30"/>
            <p:cNvSpPr/>
            <p:nvPr/>
          </p:nvSpPr>
          <p:spPr>
            <a:xfrm>
              <a:off x="244" y="1119"/>
              <a:ext cx="6123" cy="33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457" name="Google Shape;457;p30"/>
          <p:cNvSpPr txBox="1"/>
          <p:nvPr>
            <p:ph idx="4294967295" type="title"/>
          </p:nvPr>
        </p:nvSpPr>
        <p:spPr>
          <a:xfrm>
            <a:off x="577850" y="333375"/>
            <a:ext cx="9026525" cy="757237"/>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900"/>
              <a:buFont typeface="Calibri"/>
              <a:buNone/>
            </a:pPr>
            <a:r>
              <a:rPr b="0" i="0" lang="en-US" sz="3900" u="none" cap="none" strike="noStrike">
                <a:solidFill>
                  <a:schemeClr val="dk1"/>
                </a:solidFill>
                <a:latin typeface="Calibri"/>
                <a:ea typeface="Calibri"/>
                <a:cs typeface="Calibri"/>
                <a:sym typeface="Calibri"/>
              </a:rPr>
              <a:t>Источники данных</a:t>
            </a:r>
            <a:endParaRPr/>
          </a:p>
        </p:txBody>
      </p:sp>
      <p:sp>
        <p:nvSpPr>
          <p:cNvPr id="458" name="Google Shape;458;p30"/>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59" name="Google Shape;459;p30"/>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460" name="Google Shape;460;p30"/>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
        <p:nvSpPr>
          <p:cNvPr id="461" name="Google Shape;461;p30"/>
          <p:cNvSpPr txBox="1"/>
          <p:nvPr/>
        </p:nvSpPr>
        <p:spPr>
          <a:xfrm>
            <a:off x="477837" y="1652587"/>
            <a:ext cx="9285287" cy="47085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Социальные.</a:t>
            </a:r>
            <a:r>
              <a:rPr b="0" i="0" lang="en-US" sz="2000" u="none">
                <a:solidFill>
                  <a:schemeClr val="dk1"/>
                </a:solidFill>
                <a:latin typeface="Arial"/>
                <a:ea typeface="Arial"/>
                <a:cs typeface="Arial"/>
                <a:sym typeface="Arial"/>
              </a:rPr>
              <a:t> Это данные, которые поступают из социальных сетей, веб-сайтов, мобильных приложений и сервисов, интегрированных с социальными сетями. Социальные данные содержат историю посещения социальных сетей, мессенджеров, реакции на сообщения, новости и любые другие действия пользователей. </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Машинные.</a:t>
            </a:r>
            <a:r>
              <a:rPr b="0" i="0" lang="en-US" sz="2000" u="none">
                <a:solidFill>
                  <a:schemeClr val="dk1"/>
                </a:solidFill>
                <a:latin typeface="Arial"/>
                <a:ea typeface="Arial"/>
                <a:cs typeface="Arial"/>
                <a:sym typeface="Arial"/>
              </a:rPr>
              <a:t> Данные, которые оборудование производит о самом себе. Это может быть информация о местоположении, внутреннем состоянии оборудования (например, температура) и другие показатели. </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Оборудованием считаются любые носимые устройства, элементы «умного» дома, производственное оборудование на заводе. </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Транзакционные. </a:t>
            </a:r>
            <a:r>
              <a:rPr b="0" i="0" lang="en-US" sz="2000" u="none">
                <a:solidFill>
                  <a:schemeClr val="dk1"/>
                </a:solidFill>
                <a:latin typeface="Arial"/>
                <a:ea typeface="Arial"/>
                <a:cs typeface="Arial"/>
                <a:sym typeface="Arial"/>
              </a:rPr>
              <a:t>Это банковские или любые другие финансовые транзакции. С появлением необанков и fintech-стартапов количество транзакционных данных в мире резко выросло</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grpSp>
        <p:nvGrpSpPr>
          <p:cNvPr id="468" name="Google Shape;468;p31"/>
          <p:cNvGrpSpPr/>
          <p:nvPr/>
        </p:nvGrpSpPr>
        <p:grpSpPr>
          <a:xfrm>
            <a:off x="387350" y="395287"/>
            <a:ext cx="9720262" cy="6653212"/>
            <a:chOff x="244" y="249"/>
            <a:chExt cx="6123" cy="4191"/>
          </a:xfrm>
        </p:grpSpPr>
        <p:sp>
          <p:nvSpPr>
            <p:cNvPr id="469" name="Google Shape;469;p31"/>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70" name="Google Shape;470;p31"/>
            <p:cNvSpPr/>
            <p:nvPr/>
          </p:nvSpPr>
          <p:spPr>
            <a:xfrm>
              <a:off x="244" y="1119"/>
              <a:ext cx="6123" cy="33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471" name="Google Shape;471;p31"/>
          <p:cNvSpPr txBox="1"/>
          <p:nvPr>
            <p:ph idx="4294967295" type="title"/>
          </p:nvPr>
        </p:nvSpPr>
        <p:spPr>
          <a:xfrm>
            <a:off x="554037" y="293687"/>
            <a:ext cx="9026525" cy="755650"/>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900"/>
              <a:buFont typeface="Calibri"/>
              <a:buNone/>
            </a:pPr>
            <a:r>
              <a:rPr b="0" i="0" lang="en-US" sz="3900" u="none" cap="none" strike="noStrike">
                <a:solidFill>
                  <a:schemeClr val="dk1"/>
                </a:solidFill>
                <a:latin typeface="Calibri"/>
                <a:ea typeface="Calibri"/>
                <a:cs typeface="Calibri"/>
                <a:sym typeface="Calibri"/>
              </a:rPr>
              <a:t>Источники данных</a:t>
            </a:r>
            <a:endParaRPr/>
          </a:p>
        </p:txBody>
      </p:sp>
      <p:sp>
        <p:nvSpPr>
          <p:cNvPr id="472" name="Google Shape;472;p31"/>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73" name="Google Shape;473;p31"/>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474" name="Google Shape;474;p31"/>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
        <p:nvSpPr>
          <p:cNvPr id="475" name="Google Shape;475;p31"/>
          <p:cNvSpPr txBox="1"/>
          <p:nvPr/>
        </p:nvSpPr>
        <p:spPr>
          <a:xfrm>
            <a:off x="485775" y="4545012"/>
            <a:ext cx="4017962" cy="2454275"/>
          </a:xfrm>
          <a:prstGeom prst="rect">
            <a:avLst/>
          </a:prstGeom>
          <a:noFill/>
          <a:ln>
            <a:noFill/>
          </a:ln>
        </p:spPr>
        <p:txBody>
          <a:bodyPr anchorCtr="0" anchor="t" bIns="49700" lIns="99425" spcFirstLastPara="1" rIns="99425" wrap="square" tIns="49700">
            <a:noAutofit/>
          </a:bodyPr>
          <a:lstStyle/>
          <a:p>
            <a:pPr indent="-193675" lvl="0" marL="193675" marR="0" rtl="0" algn="l">
              <a:lnSpc>
                <a:spcPct val="100000"/>
              </a:lnSpc>
              <a:spcBef>
                <a:spcPts val="0"/>
              </a:spcBef>
              <a:spcAft>
                <a:spcPts val="0"/>
              </a:spcAft>
              <a:buClr>
                <a:schemeClr val="dk1"/>
              </a:buClr>
              <a:buSzPts val="2300"/>
              <a:buFont typeface="Arial"/>
              <a:buChar char="•"/>
            </a:pPr>
            <a:r>
              <a:rPr b="0" i="0" lang="en-US" sz="2300" u="none">
                <a:solidFill>
                  <a:schemeClr val="dk1"/>
                </a:solidFill>
                <a:latin typeface="Calibri"/>
                <a:ea typeface="Calibri"/>
                <a:cs typeface="Calibri"/>
                <a:sym typeface="Calibri"/>
              </a:rPr>
              <a:t>Поисковики (Google, Yandex)</a:t>
            </a:r>
            <a:endParaRPr/>
          </a:p>
          <a:p>
            <a:pPr indent="-193675" lvl="0" marL="193675" marR="0" rtl="0" algn="l">
              <a:lnSpc>
                <a:spcPct val="100000"/>
              </a:lnSpc>
              <a:spcBef>
                <a:spcPts val="460"/>
              </a:spcBef>
              <a:spcAft>
                <a:spcPts val="0"/>
              </a:spcAft>
              <a:buClr>
                <a:schemeClr val="dk1"/>
              </a:buClr>
              <a:buSzPts val="2300"/>
              <a:buFont typeface="Arial"/>
              <a:buChar char="•"/>
            </a:pPr>
            <a:r>
              <a:rPr b="0" i="0" lang="en-US" sz="2300" u="none">
                <a:solidFill>
                  <a:schemeClr val="dk1"/>
                </a:solidFill>
                <a:latin typeface="Calibri"/>
                <a:ea typeface="Calibri"/>
                <a:cs typeface="Calibri"/>
                <a:sym typeface="Calibri"/>
              </a:rPr>
              <a:t>Социальные сети</a:t>
            </a:r>
            <a:endParaRPr/>
          </a:p>
          <a:p>
            <a:pPr indent="-193675" lvl="0" marL="193675" marR="0" rtl="0" algn="l">
              <a:lnSpc>
                <a:spcPct val="100000"/>
              </a:lnSpc>
              <a:spcBef>
                <a:spcPts val="460"/>
              </a:spcBef>
              <a:spcAft>
                <a:spcPts val="0"/>
              </a:spcAft>
              <a:buClr>
                <a:schemeClr val="dk1"/>
              </a:buClr>
              <a:buSzPts val="2300"/>
              <a:buFont typeface="Arial"/>
              <a:buChar char="•"/>
            </a:pPr>
            <a:r>
              <a:rPr b="0" i="0" lang="en-US" sz="2300" u="none">
                <a:solidFill>
                  <a:schemeClr val="dk1"/>
                </a:solidFill>
                <a:latin typeface="Calibri"/>
                <a:ea typeface="Calibri"/>
                <a:cs typeface="Calibri"/>
                <a:sym typeface="Calibri"/>
              </a:rPr>
              <a:t>Спутники</a:t>
            </a:r>
            <a:endParaRPr/>
          </a:p>
          <a:p>
            <a:pPr indent="-193675" lvl="0" marL="193675" marR="0" rtl="0" algn="l">
              <a:lnSpc>
                <a:spcPct val="100000"/>
              </a:lnSpc>
              <a:spcBef>
                <a:spcPts val="460"/>
              </a:spcBef>
              <a:spcAft>
                <a:spcPts val="0"/>
              </a:spcAft>
              <a:buClr>
                <a:schemeClr val="dk1"/>
              </a:buClr>
              <a:buSzPts val="2300"/>
              <a:buFont typeface="Arial"/>
              <a:buChar char="•"/>
            </a:pPr>
            <a:r>
              <a:rPr b="0" i="0" lang="en-US" sz="2300" u="none">
                <a:solidFill>
                  <a:schemeClr val="dk1"/>
                </a:solidFill>
                <a:latin typeface="Calibri"/>
                <a:ea typeface="Calibri"/>
                <a:cs typeface="Calibri"/>
                <a:sym typeface="Calibri"/>
              </a:rPr>
              <a:t>GPS треки </a:t>
            </a:r>
            <a:endParaRPr/>
          </a:p>
          <a:p>
            <a:pPr indent="-193675" lvl="0" marL="193675" marR="0" rtl="0" algn="l">
              <a:lnSpc>
                <a:spcPct val="100000"/>
              </a:lnSpc>
              <a:spcBef>
                <a:spcPts val="460"/>
              </a:spcBef>
              <a:spcAft>
                <a:spcPts val="0"/>
              </a:spcAft>
              <a:buClr>
                <a:schemeClr val="dk1"/>
              </a:buClr>
              <a:buSzPts val="2300"/>
              <a:buFont typeface="Arial"/>
              <a:buChar char="•"/>
            </a:pPr>
            <a:r>
              <a:rPr b="0" i="0" lang="en-US" sz="2300" u="none">
                <a:solidFill>
                  <a:schemeClr val="dk1"/>
                </a:solidFill>
                <a:latin typeface="Calibri"/>
                <a:ea typeface="Calibri"/>
                <a:cs typeface="Calibri"/>
                <a:sym typeface="Calibri"/>
              </a:rPr>
              <a:t>Медицинские данные</a:t>
            </a:r>
            <a:endParaRPr/>
          </a:p>
        </p:txBody>
      </p:sp>
      <p:pic>
        <p:nvPicPr>
          <p:cNvPr id="476" name="Google Shape;476;p31"/>
          <p:cNvPicPr preferRelativeResize="0"/>
          <p:nvPr/>
        </p:nvPicPr>
        <p:blipFill rotWithShape="1">
          <a:blip r:embed="rId3">
            <a:alphaModFix/>
          </a:blip>
          <a:srcRect b="0" l="0" r="0" t="0"/>
          <a:stretch/>
        </p:blipFill>
        <p:spPr>
          <a:xfrm>
            <a:off x="1393825" y="1220787"/>
            <a:ext cx="6629400" cy="2774950"/>
          </a:xfrm>
          <a:prstGeom prst="rect">
            <a:avLst/>
          </a:prstGeom>
          <a:noFill/>
          <a:ln>
            <a:noFill/>
          </a:ln>
        </p:spPr>
      </p:pic>
      <p:sp>
        <p:nvSpPr>
          <p:cNvPr id="477" name="Google Shape;477;p31"/>
          <p:cNvSpPr txBox="1"/>
          <p:nvPr/>
        </p:nvSpPr>
        <p:spPr>
          <a:xfrm>
            <a:off x="4518025" y="4462462"/>
            <a:ext cx="5589587" cy="2570162"/>
          </a:xfrm>
          <a:prstGeom prst="rect">
            <a:avLst/>
          </a:prstGeom>
          <a:noFill/>
          <a:ln>
            <a:noFill/>
          </a:ln>
        </p:spPr>
        <p:txBody>
          <a:bodyPr anchorCtr="0" anchor="t" bIns="45700" lIns="91425" spcFirstLastPara="1" rIns="91425" wrap="square" tIns="45700">
            <a:spAutoFit/>
          </a:bodyPr>
          <a:lstStyle/>
          <a:p>
            <a:pPr indent="-193675" lvl="0" marL="193675" marR="0" rtl="0" algn="l">
              <a:lnSpc>
                <a:spcPct val="100000"/>
              </a:lnSpc>
              <a:spcBef>
                <a:spcPts val="0"/>
              </a:spcBef>
              <a:spcAft>
                <a:spcPts val="0"/>
              </a:spcAft>
              <a:buClr>
                <a:schemeClr val="dk1"/>
              </a:buClr>
              <a:buSzPts val="2300"/>
              <a:buFont typeface="Arial"/>
              <a:buChar char="•"/>
            </a:pPr>
            <a:r>
              <a:rPr b="0" i="0" lang="en-US" sz="2300" u="none">
                <a:solidFill>
                  <a:schemeClr val="dk1"/>
                </a:solidFill>
                <a:latin typeface="Calibri"/>
                <a:ea typeface="Calibri"/>
                <a:cs typeface="Calibri"/>
                <a:sym typeface="Calibri"/>
              </a:rPr>
              <a:t>Радиочастотные идентификаторы – RFID</a:t>
            </a:r>
            <a:endParaRPr/>
          </a:p>
          <a:p>
            <a:pPr indent="-193675" lvl="0" marL="193675" marR="0" rtl="0" algn="l">
              <a:lnSpc>
                <a:spcPct val="100000"/>
              </a:lnSpc>
              <a:spcBef>
                <a:spcPts val="460"/>
              </a:spcBef>
              <a:spcAft>
                <a:spcPts val="0"/>
              </a:spcAft>
              <a:buClr>
                <a:schemeClr val="dk1"/>
              </a:buClr>
              <a:buSzPts val="2300"/>
              <a:buFont typeface="Arial"/>
              <a:buChar char="•"/>
            </a:pPr>
            <a:r>
              <a:rPr b="0" i="0" lang="en-US" sz="2300" u="none">
                <a:solidFill>
                  <a:schemeClr val="dk1"/>
                </a:solidFill>
                <a:latin typeface="Calibri"/>
                <a:ea typeface="Calibri"/>
                <a:cs typeface="Calibri"/>
                <a:sym typeface="Calibri"/>
              </a:rPr>
              <a:t> Другие датчики</a:t>
            </a:r>
            <a:endParaRPr/>
          </a:p>
          <a:p>
            <a:pPr indent="-193675" lvl="0" marL="193675" marR="0" rtl="0" algn="l">
              <a:lnSpc>
                <a:spcPct val="100000"/>
              </a:lnSpc>
              <a:spcBef>
                <a:spcPts val="460"/>
              </a:spcBef>
              <a:spcAft>
                <a:spcPts val="0"/>
              </a:spcAft>
              <a:buClr>
                <a:schemeClr val="dk1"/>
              </a:buClr>
              <a:buSzPts val="2300"/>
              <a:buFont typeface="Arial"/>
              <a:buChar char="•"/>
            </a:pPr>
            <a:r>
              <a:rPr b="0" i="0" lang="en-US" sz="2300" u="none">
                <a:solidFill>
                  <a:schemeClr val="dk1"/>
                </a:solidFill>
                <a:latin typeface="Calibri"/>
                <a:ea typeface="Calibri"/>
                <a:cs typeface="Calibri"/>
                <a:sym typeface="Calibri"/>
              </a:rPr>
              <a:t>Текстовые, фото и видеоданные</a:t>
            </a:r>
            <a:endParaRPr/>
          </a:p>
          <a:p>
            <a:pPr indent="-193675" lvl="0" marL="193675" marR="0" rtl="0" algn="l">
              <a:lnSpc>
                <a:spcPct val="100000"/>
              </a:lnSpc>
              <a:spcBef>
                <a:spcPts val="460"/>
              </a:spcBef>
              <a:spcAft>
                <a:spcPts val="0"/>
              </a:spcAft>
              <a:buClr>
                <a:schemeClr val="dk1"/>
              </a:buClr>
              <a:buSzPts val="2300"/>
              <a:buFont typeface="Arial"/>
              <a:buChar char="•"/>
            </a:pPr>
            <a:r>
              <a:rPr b="0" i="0" lang="en-US" sz="2300" u="none">
                <a:solidFill>
                  <a:schemeClr val="dk1"/>
                </a:solidFill>
                <a:latin typeface="Calibri"/>
                <a:ea typeface="Calibri"/>
                <a:cs typeface="Calibri"/>
                <a:sym typeface="Calibri"/>
              </a:rPr>
              <a:t>Данные финансовых систем</a:t>
            </a:r>
            <a:endParaRPr/>
          </a:p>
          <a:p>
            <a:pPr indent="-193675" lvl="0" marL="193675" marR="0" rtl="0" algn="l">
              <a:lnSpc>
                <a:spcPct val="100000"/>
              </a:lnSpc>
              <a:spcBef>
                <a:spcPts val="460"/>
              </a:spcBef>
              <a:spcAft>
                <a:spcPts val="0"/>
              </a:spcAft>
              <a:buClr>
                <a:schemeClr val="dk1"/>
              </a:buClr>
              <a:buSzPts val="2300"/>
              <a:buFont typeface="Arial"/>
              <a:buChar char="•"/>
            </a:pPr>
            <a:r>
              <a:rPr b="0" i="0" lang="en-US" sz="2300" u="none">
                <a:solidFill>
                  <a:schemeClr val="dk1"/>
                </a:solidFill>
                <a:latin typeface="Calibri"/>
                <a:ea typeface="Calibri"/>
                <a:cs typeface="Calibri"/>
                <a:sym typeface="Calibri"/>
              </a:rPr>
              <a:t>Мобильный трафик</a:t>
            </a:r>
            <a:endParaRPr/>
          </a:p>
          <a:p>
            <a:pPr indent="-193675" lvl="0" marL="193675" marR="0" rtl="0" algn="l">
              <a:lnSpc>
                <a:spcPct val="100000"/>
              </a:lnSpc>
              <a:spcBef>
                <a:spcPts val="460"/>
              </a:spcBef>
              <a:spcAft>
                <a:spcPts val="0"/>
              </a:spcAft>
              <a:buClr>
                <a:schemeClr val="dk1"/>
              </a:buClr>
              <a:buSzPts val="2300"/>
              <a:buFont typeface="Arial"/>
              <a:buChar char="•"/>
            </a:pPr>
            <a:r>
              <a:rPr b="0" i="0" lang="en-US" sz="2300" u="none">
                <a:solidFill>
                  <a:schemeClr val="dk1"/>
                </a:solidFill>
                <a:latin typeface="Calibri"/>
                <a:ea typeface="Calibri"/>
                <a:cs typeface="Calibri"/>
                <a:sym typeface="Calibri"/>
              </a:rPr>
              <a:t>И др.</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grpSp>
        <p:nvGrpSpPr>
          <p:cNvPr id="482" name="Google Shape;482;p32"/>
          <p:cNvGrpSpPr/>
          <p:nvPr/>
        </p:nvGrpSpPr>
        <p:grpSpPr>
          <a:xfrm>
            <a:off x="242887" y="322262"/>
            <a:ext cx="9791700" cy="6553200"/>
            <a:chOff x="153" y="203"/>
            <a:chExt cx="6168" cy="4128"/>
          </a:xfrm>
        </p:grpSpPr>
        <p:sp>
          <p:nvSpPr>
            <p:cNvPr id="483" name="Google Shape;483;p32"/>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84" name="Google Shape;484;p32"/>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85" name="Google Shape;485;p32"/>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486" name="Google Shape;486;p32"/>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pic>
        <p:nvPicPr>
          <p:cNvPr descr="Attack of the exponentials" id="487" name="Google Shape;487;p32"/>
          <p:cNvPicPr preferRelativeResize="0"/>
          <p:nvPr>
            <p:ph idx="4294967295" type="body"/>
          </p:nvPr>
        </p:nvPicPr>
        <p:blipFill rotWithShape="1">
          <a:blip r:embed="rId3">
            <a:alphaModFix/>
          </a:blip>
          <a:srcRect b="-2389" l="0" r="0" t="0"/>
          <a:stretch/>
        </p:blipFill>
        <p:spPr>
          <a:xfrm>
            <a:off x="503237" y="1776412"/>
            <a:ext cx="4464050" cy="4351337"/>
          </a:xfrm>
          <a:prstGeom prst="rect">
            <a:avLst/>
          </a:prstGeom>
          <a:noFill/>
          <a:ln>
            <a:noFill/>
          </a:ln>
          <a:effectLst>
            <a:outerShdw blurRad="63500" dir="2700000" dist="139700">
              <a:srgbClr val="333333">
                <a:alpha val="64705"/>
              </a:srgbClr>
            </a:outerShdw>
          </a:effectLst>
        </p:spPr>
      </p:pic>
      <p:sp>
        <p:nvSpPr>
          <p:cNvPr id="488" name="Google Shape;488;p32"/>
          <p:cNvSpPr txBox="1"/>
          <p:nvPr/>
        </p:nvSpPr>
        <p:spPr>
          <a:xfrm>
            <a:off x="382587" y="6470650"/>
            <a:ext cx="5656262" cy="346075"/>
          </a:xfrm>
          <a:prstGeom prst="rect">
            <a:avLst/>
          </a:prstGeom>
          <a:solidFill>
            <a:schemeClr val="lt1"/>
          </a:solid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dk1"/>
              </a:buClr>
              <a:buSzPts val="1600"/>
              <a:buFont typeface="Calibri"/>
              <a:buNone/>
            </a:pPr>
            <a:r>
              <a:rPr b="0" i="0" lang="en-US" sz="1600" u="none">
                <a:solidFill>
                  <a:schemeClr val="dk1"/>
                </a:solidFill>
                <a:latin typeface="Calibri"/>
                <a:ea typeface="Calibri"/>
                <a:cs typeface="Calibri"/>
                <a:sym typeface="Calibri"/>
              </a:rPr>
              <a:t>* </a:t>
            </a:r>
            <a:r>
              <a:rPr b="0" i="0" lang="en-US" sz="1600" u="sng">
                <a:solidFill>
                  <a:schemeClr val="dk1"/>
                </a:solidFill>
                <a:latin typeface="Arial"/>
                <a:ea typeface="Arial"/>
                <a:cs typeface="Arial"/>
                <a:sym typeface="Arial"/>
                <a:hlinkClick r:id="rId4">
                  <a:extLst>
                    <a:ext uri="{A12FA001-AC4F-418D-AE19-62706E023703}">
                      <ahyp:hlinkClr val="tx"/>
                    </a:ext>
                  </a:extLst>
                </a:hlinkClick>
              </a:rPr>
              <a:t>http://strata.oreilly.com/2011/08/building-data-startups.html</a:t>
            </a:r>
            <a:r>
              <a:rPr b="0" i="0" lang="en-US" sz="1600" u="none">
                <a:solidFill>
                  <a:schemeClr val="dk1"/>
                </a:solidFill>
                <a:latin typeface="Calibri"/>
                <a:ea typeface="Calibri"/>
                <a:cs typeface="Calibri"/>
                <a:sym typeface="Calibri"/>
              </a:rPr>
              <a:t> </a:t>
            </a:r>
            <a:endParaRPr/>
          </a:p>
        </p:txBody>
      </p:sp>
      <p:sp>
        <p:nvSpPr>
          <p:cNvPr id="489" name="Google Shape;489;p32"/>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490" name="Google Shape;490;p32"/>
          <p:cNvSpPr txBox="1"/>
          <p:nvPr/>
        </p:nvSpPr>
        <p:spPr>
          <a:xfrm>
            <a:off x="1106487" y="322262"/>
            <a:ext cx="8405812" cy="757237"/>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2"/>
              </a:buClr>
              <a:buSzPts val="3500"/>
              <a:buFont typeface="Arial"/>
              <a:buNone/>
            </a:pPr>
            <a:r>
              <a:rPr b="0" i="0" lang="en-US" sz="3500" u="none">
                <a:solidFill>
                  <a:schemeClr val="dk2"/>
                </a:solidFill>
                <a:latin typeface="Arial"/>
                <a:ea typeface="Arial"/>
                <a:cs typeface="Arial"/>
                <a:sym typeface="Arial"/>
              </a:rPr>
              <a:t>Предпосылки формирования тренда</a:t>
            </a:r>
            <a:endParaRPr/>
          </a:p>
        </p:txBody>
      </p:sp>
      <p:sp>
        <p:nvSpPr>
          <p:cNvPr id="491" name="Google Shape;491;p32"/>
          <p:cNvSpPr txBox="1"/>
          <p:nvPr/>
        </p:nvSpPr>
        <p:spPr>
          <a:xfrm>
            <a:off x="2906712" y="1187450"/>
            <a:ext cx="4778375" cy="396875"/>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Объем окружающей нас информации:</a:t>
            </a:r>
            <a:endParaRPr/>
          </a:p>
        </p:txBody>
      </p:sp>
      <p:sp>
        <p:nvSpPr>
          <p:cNvPr id="492" name="Google Shape;492;p32"/>
          <p:cNvSpPr txBox="1"/>
          <p:nvPr/>
        </p:nvSpPr>
        <p:spPr>
          <a:xfrm>
            <a:off x="5129212" y="1727200"/>
            <a:ext cx="5021262" cy="44862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Мартин Гилберт из школы коммуникаций им. Анненберга при Университете Южной Калифорнии стремился сосчитать все, что производилось, хранилось и передавалось. Это не только книги, картины, электронные письма, фотографии, музыка и видео (аналоговые и цифровые), но и видеоигры, телефонные звонки и даже автомобильные навигационные системы, а также письма, отправленные по почте. Он также брал в расчет вещательные СМИ, телевидение и радио, учитывая охват аудитории. По его расчетам, в 2007 году хранилось или отправлялось примерно </a:t>
            </a:r>
            <a:r>
              <a:rPr b="1" i="0" lang="en-US" sz="1800" u="none">
                <a:solidFill>
                  <a:schemeClr val="dk1"/>
                </a:solidFill>
                <a:latin typeface="Arial"/>
                <a:ea typeface="Arial"/>
                <a:cs typeface="Arial"/>
                <a:sym typeface="Arial"/>
              </a:rPr>
              <a:t>2,25 зеттабайта</a:t>
            </a:r>
            <a:r>
              <a:rPr b="0" i="0" lang="en-US" sz="1800" u="none">
                <a:solidFill>
                  <a:schemeClr val="dk1"/>
                </a:solidFill>
                <a:latin typeface="Arial"/>
                <a:ea typeface="Arial"/>
                <a:cs typeface="Arial"/>
                <a:sym typeface="Arial"/>
              </a:rPr>
              <a:t> данных. Это примерно в пять раз больше, чем 20 лет назад (около 435 экзабайт). </a:t>
            </a:r>
            <a:endParaRPr/>
          </a:p>
        </p:txBody>
      </p:sp>
      <p:sp>
        <p:nvSpPr>
          <p:cNvPr id="493" name="Google Shape;493;p32"/>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grpSp>
        <p:nvGrpSpPr>
          <p:cNvPr id="498" name="Google Shape;498;p33"/>
          <p:cNvGrpSpPr/>
          <p:nvPr/>
        </p:nvGrpSpPr>
        <p:grpSpPr>
          <a:xfrm>
            <a:off x="242887" y="322262"/>
            <a:ext cx="9791700" cy="6553200"/>
            <a:chOff x="153" y="203"/>
            <a:chExt cx="6168" cy="4128"/>
          </a:xfrm>
        </p:grpSpPr>
        <p:sp>
          <p:nvSpPr>
            <p:cNvPr id="499" name="Google Shape;499;p33"/>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00" name="Google Shape;500;p33"/>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01" name="Google Shape;501;p33"/>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502" name="Google Shape;502;p33"/>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03" name="Google Shape;503;p33"/>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504" name="Google Shape;504;p33"/>
          <p:cNvSpPr txBox="1"/>
          <p:nvPr/>
        </p:nvSpPr>
        <p:spPr>
          <a:xfrm>
            <a:off x="1106487" y="322262"/>
            <a:ext cx="8405812" cy="757237"/>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2"/>
              </a:buClr>
              <a:buSzPts val="3500"/>
              <a:buFont typeface="Arial"/>
              <a:buNone/>
            </a:pPr>
            <a:r>
              <a:rPr b="0" i="0" lang="en-US" sz="3500" u="none">
                <a:solidFill>
                  <a:schemeClr val="dk2"/>
                </a:solidFill>
                <a:latin typeface="Arial"/>
                <a:ea typeface="Arial"/>
                <a:cs typeface="Arial"/>
                <a:sym typeface="Arial"/>
              </a:rPr>
              <a:t>Предпосылки формирования тренда</a:t>
            </a:r>
            <a:endParaRPr/>
          </a:p>
        </p:txBody>
      </p:sp>
      <p:sp>
        <p:nvSpPr>
          <p:cNvPr id="505" name="Google Shape;505;p33"/>
          <p:cNvSpPr txBox="1"/>
          <p:nvPr/>
        </p:nvSpPr>
        <p:spPr>
          <a:xfrm>
            <a:off x="2870200" y="962025"/>
            <a:ext cx="4778375" cy="396875"/>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Объем окружающей нас информации:</a:t>
            </a:r>
            <a:endParaRPr/>
          </a:p>
        </p:txBody>
      </p:sp>
      <p:sp>
        <p:nvSpPr>
          <p:cNvPr id="506" name="Google Shape;506;p33"/>
          <p:cNvSpPr txBox="1"/>
          <p:nvPr/>
        </p:nvSpPr>
        <p:spPr>
          <a:xfrm>
            <a:off x="577850" y="1354137"/>
            <a:ext cx="9426575" cy="2032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Интересная, зависимость, с которой столкнулись ученые, - это как падает стоимость получения геномной информации. Это логарифмическая шкала. Первый геном вообще был синтезирован за 6 миллиардов долларов, это был международный проект. На сегодняшний день стоимость получения одного генома в районе 1000 долларов. Это даже не экспонента, потому что экспонента на логарифмической шкале выглядит как прямая. Отсюда будет появляться гигантский объем информации - будет, потому что сейчас это все только начинается.</a:t>
            </a:r>
            <a:endParaRPr/>
          </a:p>
        </p:txBody>
      </p:sp>
      <p:sp>
        <p:nvSpPr>
          <p:cNvPr id="507" name="Google Shape;507;p33"/>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pic>
        <p:nvPicPr>
          <p:cNvPr id="508" name="Google Shape;508;p33"/>
          <p:cNvPicPr preferRelativeResize="0"/>
          <p:nvPr/>
        </p:nvPicPr>
        <p:blipFill rotWithShape="1">
          <a:blip r:embed="rId3">
            <a:alphaModFix/>
          </a:blip>
          <a:srcRect b="0" l="0" r="0" t="0"/>
          <a:stretch/>
        </p:blipFill>
        <p:spPr>
          <a:xfrm>
            <a:off x="509587" y="3341687"/>
            <a:ext cx="9501187" cy="364331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p34"/>
          <p:cNvPicPr preferRelativeResize="0"/>
          <p:nvPr>
            <p:ph idx="4294967295" type="body"/>
          </p:nvPr>
        </p:nvPicPr>
        <p:blipFill rotWithShape="1">
          <a:blip r:embed="rId3">
            <a:alphaModFix/>
          </a:blip>
          <a:srcRect b="0" l="0" r="0" t="0"/>
          <a:stretch/>
        </p:blipFill>
        <p:spPr>
          <a:xfrm>
            <a:off x="0" y="866775"/>
            <a:ext cx="10277475" cy="5913437"/>
          </a:xfrm>
          <a:prstGeom prst="rect">
            <a:avLst/>
          </a:prstGeom>
          <a:noFill/>
          <a:ln>
            <a:noFill/>
          </a:ln>
        </p:spPr>
      </p:pic>
      <p:sp>
        <p:nvSpPr>
          <p:cNvPr id="516" name="Google Shape;516;p34"/>
          <p:cNvSpPr txBox="1"/>
          <p:nvPr/>
        </p:nvSpPr>
        <p:spPr>
          <a:xfrm>
            <a:off x="0" y="6299200"/>
            <a:ext cx="5705475" cy="403225"/>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http://expasoft.com/</a:t>
            </a:r>
            <a:endParaRPr/>
          </a:p>
        </p:txBody>
      </p:sp>
      <p:sp>
        <p:nvSpPr>
          <p:cNvPr id="517" name="Google Shape;517;p34"/>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518" name="Google Shape;518;p34"/>
          <p:cNvSpPr txBox="1"/>
          <p:nvPr/>
        </p:nvSpPr>
        <p:spPr>
          <a:xfrm>
            <a:off x="2709862" y="5003800"/>
            <a:ext cx="3095625" cy="1200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050"/>
              </a:buClr>
              <a:buSzPts val="2400"/>
              <a:buFont typeface="Arial"/>
              <a:buNone/>
            </a:pPr>
            <a:r>
              <a:rPr b="1" i="0" lang="en-US" sz="2400" u="none">
                <a:solidFill>
                  <a:srgbClr val="00B050"/>
                </a:solidFill>
                <a:latin typeface="Arial"/>
                <a:ea typeface="Arial"/>
                <a:cs typeface="Arial"/>
                <a:sym typeface="Arial"/>
              </a:rPr>
              <a:t>Как извлекать и анализировать (инструменты)?</a:t>
            </a:r>
            <a:endParaRPr/>
          </a:p>
        </p:txBody>
      </p:sp>
      <p:sp>
        <p:nvSpPr>
          <p:cNvPr id="519" name="Google Shape;519;p34"/>
          <p:cNvSpPr/>
          <p:nvPr/>
        </p:nvSpPr>
        <p:spPr>
          <a:xfrm>
            <a:off x="6146800" y="4508500"/>
            <a:ext cx="431800" cy="360362"/>
          </a:xfrm>
          <a:prstGeom prst="rightArrow">
            <a:avLst>
              <a:gd fmla="val 12600" name="adj1"/>
              <a:gd fmla="val 50000" name="adj2"/>
            </a:avLst>
          </a:prstGeom>
          <a:solidFill>
            <a:srgbClr val="00B05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20" name="Google Shape;520;p34"/>
          <p:cNvSpPr/>
          <p:nvPr/>
        </p:nvSpPr>
        <p:spPr>
          <a:xfrm>
            <a:off x="7083425" y="3563937"/>
            <a:ext cx="2159000" cy="2374900"/>
          </a:xfrm>
          <a:prstGeom prst="ellipse">
            <a:avLst/>
          </a:prstGeom>
          <a:solidFill>
            <a:schemeClr val="lt2">
              <a:alpha val="31764"/>
            </a:schemeClr>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21" name="Google Shape;521;p34"/>
          <p:cNvSpPr txBox="1"/>
          <p:nvPr/>
        </p:nvSpPr>
        <p:spPr>
          <a:xfrm>
            <a:off x="890587" y="558800"/>
            <a:ext cx="6919912" cy="288925"/>
          </a:xfrm>
          <a:prstGeom prst="rect">
            <a:avLst/>
          </a:prstGeom>
          <a:solidFill>
            <a:srgbClr val="FFFFFF"/>
          </a:solid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2"/>
              </a:buClr>
              <a:buSzPts val="2800"/>
              <a:buFont typeface="Arial"/>
              <a:buNone/>
            </a:pPr>
            <a:r>
              <a:rPr b="0" i="0" lang="en-US" sz="2800" u="none">
                <a:solidFill>
                  <a:schemeClr val="dk2"/>
                </a:solidFill>
                <a:latin typeface="Arial"/>
                <a:ea typeface="Arial"/>
                <a:cs typeface="Arial"/>
                <a:sym typeface="Arial"/>
              </a:rPr>
              <a:t>Первый взгляд на большие данные</a:t>
            </a:r>
            <a:endParaRPr/>
          </a:p>
        </p:txBody>
      </p:sp>
      <p:sp>
        <p:nvSpPr>
          <p:cNvPr id="522" name="Google Shape;522;p34"/>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
        <p:nvSpPr>
          <p:cNvPr id="523" name="Google Shape;523;p34"/>
          <p:cNvSpPr/>
          <p:nvPr/>
        </p:nvSpPr>
        <p:spPr>
          <a:xfrm>
            <a:off x="7897812" y="2079625"/>
            <a:ext cx="1881187" cy="1636712"/>
          </a:xfrm>
          <a:prstGeom prst="ellipse">
            <a:avLst/>
          </a:prstGeom>
          <a:solidFill>
            <a:srgbClr val="DFF5FD">
              <a:alpha val="31764"/>
            </a:srgbClr>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24" name="Google Shape;524;p34"/>
          <p:cNvSpPr/>
          <p:nvPr/>
        </p:nvSpPr>
        <p:spPr>
          <a:xfrm>
            <a:off x="6202362" y="2733675"/>
            <a:ext cx="431800" cy="360362"/>
          </a:xfrm>
          <a:prstGeom prst="rightArrow">
            <a:avLst>
              <a:gd fmla="val 12600" name="adj1"/>
              <a:gd fmla="val 50000" name="adj2"/>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25" name="Google Shape;525;p34"/>
          <p:cNvSpPr txBox="1"/>
          <p:nvPr/>
        </p:nvSpPr>
        <p:spPr>
          <a:xfrm>
            <a:off x="4130675" y="1789112"/>
            <a:ext cx="2232025"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2400"/>
              <a:buFont typeface="Arial"/>
              <a:buNone/>
            </a:pPr>
            <a:r>
              <a:rPr b="1" i="0" lang="en-US" sz="2400" u="none">
                <a:solidFill>
                  <a:srgbClr val="0070C0"/>
                </a:solidFill>
                <a:latin typeface="Arial"/>
                <a:ea typeface="Arial"/>
                <a:cs typeface="Arial"/>
                <a:sym typeface="Arial"/>
              </a:rPr>
              <a:t>Где хранить?</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500"/>
                                        <p:tgtEl>
                                          <p:spTgt spid="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9"/>
                                        </p:tgtEl>
                                        <p:attrNameLst>
                                          <p:attrName>style.visibility</p:attrName>
                                        </p:attrNameLst>
                                      </p:cBhvr>
                                      <p:to>
                                        <p:strVal val="visible"/>
                                      </p:to>
                                    </p:set>
                                    <p:anim calcmode="lin" valueType="num">
                                      <p:cBhvr additive="base">
                                        <p:cTn dur="500"/>
                                        <p:tgtEl>
                                          <p:spTgt spid="51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0"/>
                                        </p:tgtEl>
                                        <p:attrNameLst>
                                          <p:attrName>style.visibility</p:attrName>
                                        </p:attrNameLst>
                                      </p:cBhvr>
                                      <p:to>
                                        <p:strVal val="visible"/>
                                      </p:to>
                                    </p:set>
                                    <p:anim calcmode="lin" valueType="num">
                                      <p:cBhvr additive="base">
                                        <p:cTn dur="500"/>
                                        <p:tgtEl>
                                          <p:spTgt spid="52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4"/>
                                        </p:tgtEl>
                                        <p:attrNameLst>
                                          <p:attrName>style.visibility</p:attrName>
                                        </p:attrNameLst>
                                      </p:cBhvr>
                                      <p:to>
                                        <p:strVal val="visible"/>
                                      </p:to>
                                    </p:set>
                                    <p:anim calcmode="lin" valueType="num">
                                      <p:cBhvr additive="base">
                                        <p:cTn dur="500"/>
                                        <p:tgtEl>
                                          <p:spTgt spid="52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500"/>
                                        <p:tgtEl>
                                          <p:spTgt spid="525"/>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35"/>
          <p:cNvPicPr preferRelativeResize="0"/>
          <p:nvPr>
            <p:ph idx="4294967295" type="body"/>
          </p:nvPr>
        </p:nvPicPr>
        <p:blipFill rotWithShape="1">
          <a:blip r:embed="rId3">
            <a:alphaModFix/>
          </a:blip>
          <a:srcRect b="0" l="0" r="0" t="0"/>
          <a:stretch/>
        </p:blipFill>
        <p:spPr>
          <a:xfrm>
            <a:off x="0" y="866775"/>
            <a:ext cx="10277475" cy="5913437"/>
          </a:xfrm>
          <a:prstGeom prst="rect">
            <a:avLst/>
          </a:prstGeom>
          <a:noFill/>
          <a:ln>
            <a:noFill/>
          </a:ln>
        </p:spPr>
      </p:pic>
      <p:sp>
        <p:nvSpPr>
          <p:cNvPr id="533" name="Google Shape;533;p35"/>
          <p:cNvSpPr txBox="1"/>
          <p:nvPr/>
        </p:nvSpPr>
        <p:spPr>
          <a:xfrm>
            <a:off x="0" y="6299200"/>
            <a:ext cx="5705475" cy="403225"/>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http://expasoft.com/</a:t>
            </a:r>
            <a:endParaRPr/>
          </a:p>
        </p:txBody>
      </p:sp>
      <p:sp>
        <p:nvSpPr>
          <p:cNvPr id="534" name="Google Shape;534;p35"/>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535" name="Google Shape;535;p35"/>
          <p:cNvSpPr txBox="1"/>
          <p:nvPr/>
        </p:nvSpPr>
        <p:spPr>
          <a:xfrm>
            <a:off x="3875087" y="1331912"/>
            <a:ext cx="2613025" cy="1200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C000"/>
              </a:buClr>
              <a:buSzPts val="2400"/>
              <a:buFont typeface="Arial"/>
              <a:buNone/>
            </a:pPr>
            <a:r>
              <a:rPr b="1" i="0" lang="en-US" sz="2400" u="none">
                <a:solidFill>
                  <a:srgbClr val="FFC000"/>
                </a:solidFill>
                <a:latin typeface="Arial"/>
                <a:ea typeface="Arial"/>
                <a:cs typeface="Arial"/>
                <a:sym typeface="Arial"/>
              </a:rPr>
              <a:t>Как извлекать и анализировать</a:t>
            </a:r>
            <a:endParaRPr/>
          </a:p>
          <a:p>
            <a:pPr indent="0" lvl="0" marL="0" marR="0" rtl="0" algn="l">
              <a:lnSpc>
                <a:spcPct val="100000"/>
              </a:lnSpc>
              <a:spcBef>
                <a:spcPts val="0"/>
              </a:spcBef>
              <a:spcAft>
                <a:spcPts val="0"/>
              </a:spcAft>
              <a:buClr>
                <a:srgbClr val="FFC000"/>
              </a:buClr>
              <a:buSzPts val="2400"/>
              <a:buFont typeface="Arial"/>
              <a:buNone/>
            </a:pPr>
            <a:r>
              <a:rPr b="1" i="0" lang="en-US" sz="2400" u="none">
                <a:solidFill>
                  <a:srgbClr val="FFC000"/>
                </a:solidFill>
                <a:latin typeface="Arial"/>
                <a:ea typeface="Arial"/>
                <a:cs typeface="Arial"/>
                <a:sym typeface="Arial"/>
              </a:rPr>
              <a:t>(технологии)?</a:t>
            </a:r>
            <a:endParaRPr/>
          </a:p>
        </p:txBody>
      </p:sp>
      <p:sp>
        <p:nvSpPr>
          <p:cNvPr id="536" name="Google Shape;536;p35"/>
          <p:cNvSpPr/>
          <p:nvPr/>
        </p:nvSpPr>
        <p:spPr>
          <a:xfrm rot="10260000">
            <a:off x="5205412" y="2663825"/>
            <a:ext cx="431800" cy="360362"/>
          </a:xfrm>
          <a:prstGeom prst="rightArrow">
            <a:avLst>
              <a:gd fmla="val 12600" name="adj1"/>
              <a:gd fmla="val 50000" name="adj2"/>
            </a:avLst>
          </a:prstGeom>
          <a:solidFill>
            <a:srgbClr val="FFC0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37" name="Google Shape;537;p35"/>
          <p:cNvSpPr/>
          <p:nvPr/>
        </p:nvSpPr>
        <p:spPr>
          <a:xfrm>
            <a:off x="1773237" y="2401887"/>
            <a:ext cx="3221037" cy="1304925"/>
          </a:xfrm>
          <a:prstGeom prst="ellipse">
            <a:avLst/>
          </a:prstGeom>
          <a:solidFill>
            <a:srgbClr val="FFC000">
              <a:alpha val="31764"/>
            </a:srgbClr>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38" name="Google Shape;538;p35"/>
          <p:cNvSpPr txBox="1"/>
          <p:nvPr/>
        </p:nvSpPr>
        <p:spPr>
          <a:xfrm>
            <a:off x="1535112" y="461962"/>
            <a:ext cx="6918325" cy="288925"/>
          </a:xfrm>
          <a:prstGeom prst="rect">
            <a:avLst/>
          </a:prstGeom>
          <a:solidFill>
            <a:srgbClr val="FFFFFF"/>
          </a:solid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2"/>
              </a:buClr>
              <a:buSzPts val="2800"/>
              <a:buFont typeface="Arial"/>
              <a:buNone/>
            </a:pPr>
            <a:r>
              <a:rPr b="0" i="0" lang="en-US" sz="2800" u="none">
                <a:solidFill>
                  <a:schemeClr val="dk2"/>
                </a:solidFill>
                <a:latin typeface="Arial"/>
                <a:ea typeface="Arial"/>
                <a:cs typeface="Arial"/>
                <a:sym typeface="Arial"/>
              </a:rPr>
              <a:t>Первый взгляд на большие данные</a:t>
            </a:r>
            <a:endParaRPr/>
          </a:p>
        </p:txBody>
      </p:sp>
      <p:sp>
        <p:nvSpPr>
          <p:cNvPr id="539" name="Google Shape;539;p35"/>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500"/>
                                        <p:tgtEl>
                                          <p:spTgt spid="5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6"/>
                                        </p:tgtEl>
                                        <p:attrNameLst>
                                          <p:attrName>style.visibility</p:attrName>
                                        </p:attrNameLst>
                                      </p:cBhvr>
                                      <p:to>
                                        <p:strVal val="visible"/>
                                      </p:to>
                                    </p:set>
                                    <p:anim calcmode="lin" valueType="num">
                                      <p:cBhvr additive="base">
                                        <p:cTn dur="500"/>
                                        <p:tgtEl>
                                          <p:spTgt spid="53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7"/>
                                        </p:tgtEl>
                                        <p:attrNameLst>
                                          <p:attrName>style.visibility</p:attrName>
                                        </p:attrNameLst>
                                      </p:cBhvr>
                                      <p:to>
                                        <p:strVal val="visible"/>
                                      </p:to>
                                    </p:set>
                                    <p:anim calcmode="lin" valueType="num">
                                      <p:cBhvr additive="base">
                                        <p:cTn dur="500"/>
                                        <p:tgtEl>
                                          <p:spTgt spid="53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grpSp>
        <p:nvGrpSpPr>
          <p:cNvPr id="546" name="Google Shape;546;p36"/>
          <p:cNvGrpSpPr/>
          <p:nvPr/>
        </p:nvGrpSpPr>
        <p:grpSpPr>
          <a:xfrm>
            <a:off x="242887" y="322262"/>
            <a:ext cx="9791700" cy="6553200"/>
            <a:chOff x="153" y="203"/>
            <a:chExt cx="6168" cy="4128"/>
          </a:xfrm>
        </p:grpSpPr>
        <p:sp>
          <p:nvSpPr>
            <p:cNvPr id="547" name="Google Shape;547;p36"/>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48" name="Google Shape;548;p36"/>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49" name="Google Shape;549;p36"/>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550" name="Google Shape;550;p36"/>
          <p:cNvSpPr txBox="1"/>
          <p:nvPr>
            <p:ph idx="4294967295" type="body"/>
          </p:nvPr>
        </p:nvSpPr>
        <p:spPr>
          <a:xfrm>
            <a:off x="831850" y="1517650"/>
            <a:ext cx="8856662" cy="4360862"/>
          </a:xfrm>
          <a:prstGeom prst="rect">
            <a:avLst/>
          </a:prstGeom>
          <a:noFill/>
          <a:ln>
            <a:noFill/>
          </a:ln>
        </p:spPr>
        <p:txBody>
          <a:bodyPr anchorCtr="0" anchor="t" bIns="49700" lIns="99425" spcFirstLastPara="1" rIns="99425" wrap="square" tIns="49700">
            <a:norm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Calibri"/>
                <a:ea typeface="Calibri"/>
                <a:cs typeface="Calibri"/>
                <a:sym typeface="Calibri"/>
              </a:rPr>
              <a:t>Логические слои для работы с большими данными</a:t>
            </a:r>
            <a:endParaRPr/>
          </a:p>
          <a:p>
            <a:pPr indent="0" lvl="0" marL="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127000" lvl="0" marL="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Логические слои — это способ организации компонентов, выполняющих определенные, специфические функции. Слои являются чисто логическими; они не предполагают, что функции, которые поддерживают соответствующий слой, выполняются с помощью отдельных машин или отдельных процессов. Решение для работы с большими данными обычно содержит следующие логические слои.</a:t>
            </a:r>
            <a:endParaRPr/>
          </a:p>
          <a:p>
            <a:pPr indent="-127000" lvl="0" marL="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Источники больших данных</a:t>
            </a:r>
            <a:endParaRPr/>
          </a:p>
          <a:p>
            <a:pPr indent="-127000" lvl="0" marL="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Слой манипулирования данными и хранения данных</a:t>
            </a:r>
            <a:endParaRPr/>
          </a:p>
          <a:p>
            <a:pPr indent="-127000" lvl="0" marL="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Слой анализа</a:t>
            </a:r>
            <a:endParaRPr/>
          </a:p>
          <a:p>
            <a:pPr indent="-127000" lvl="0" marL="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Слой потребления</a:t>
            </a:r>
            <a:endParaRPr/>
          </a:p>
          <a:p>
            <a:pPr indent="-228600" lvl="0" marL="355600" marR="0" rtl="0" algn="l">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p:txBody>
      </p:sp>
      <p:sp>
        <p:nvSpPr>
          <p:cNvPr id="551" name="Google Shape;551;p36"/>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52" name="Google Shape;552;p36"/>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553" name="Google Shape;553;p36"/>
          <p:cNvSpPr txBox="1"/>
          <p:nvPr/>
        </p:nvSpPr>
        <p:spPr>
          <a:xfrm>
            <a:off x="1754187" y="717550"/>
            <a:ext cx="6769100" cy="419100"/>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Инженерный взгляд</a:t>
            </a:r>
            <a:endParaRPr/>
          </a:p>
        </p:txBody>
      </p:sp>
      <p:sp>
        <p:nvSpPr>
          <p:cNvPr id="554" name="Google Shape;554;p36"/>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grpSp>
        <p:nvGrpSpPr>
          <p:cNvPr id="561" name="Google Shape;561;p37"/>
          <p:cNvGrpSpPr/>
          <p:nvPr/>
        </p:nvGrpSpPr>
        <p:grpSpPr>
          <a:xfrm>
            <a:off x="544512" y="520700"/>
            <a:ext cx="9431337" cy="6335712"/>
            <a:chOff x="244" y="249"/>
            <a:chExt cx="5941" cy="3991"/>
          </a:xfrm>
        </p:grpSpPr>
        <p:sp>
          <p:nvSpPr>
            <p:cNvPr id="562" name="Google Shape;562;p37"/>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63" name="Google Shape;563;p37"/>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564" name="Google Shape;564;p37"/>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65" name="Google Shape;565;p37"/>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566" name="Google Shape;566;p37"/>
          <p:cNvSpPr txBox="1"/>
          <p:nvPr/>
        </p:nvSpPr>
        <p:spPr>
          <a:xfrm>
            <a:off x="1682750" y="381000"/>
            <a:ext cx="6769100" cy="419100"/>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Логические слои</a:t>
            </a:r>
            <a:endParaRPr/>
          </a:p>
        </p:txBody>
      </p:sp>
      <p:pic>
        <p:nvPicPr>
          <p:cNvPr descr="Image shows Components by logical and vertical layer" id="567" name="Google Shape;567;p37"/>
          <p:cNvPicPr preferRelativeResize="0"/>
          <p:nvPr/>
        </p:nvPicPr>
        <p:blipFill rotWithShape="1">
          <a:blip r:embed="rId3">
            <a:alphaModFix/>
          </a:blip>
          <a:srcRect b="0" l="0" r="0" t="0"/>
          <a:stretch/>
        </p:blipFill>
        <p:spPr>
          <a:xfrm>
            <a:off x="1466862" y="899313"/>
            <a:ext cx="8067675" cy="5689600"/>
          </a:xfrm>
          <a:prstGeom prst="rect">
            <a:avLst/>
          </a:prstGeom>
          <a:noFill/>
          <a:ln>
            <a:noFill/>
          </a:ln>
        </p:spPr>
      </p:pic>
      <p:sp>
        <p:nvSpPr>
          <p:cNvPr id="568" name="Google Shape;568;p37"/>
          <p:cNvSpPr txBox="1"/>
          <p:nvPr/>
        </p:nvSpPr>
        <p:spPr>
          <a:xfrm>
            <a:off x="835025" y="6688137"/>
            <a:ext cx="6249987"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http://www.ibm.com/developerworks/ru/library/bd-archpatterns3/</a:t>
            </a:r>
            <a:endParaRPr/>
          </a:p>
        </p:txBody>
      </p:sp>
      <p:sp>
        <p:nvSpPr>
          <p:cNvPr id="569" name="Google Shape;569;p37"/>
          <p:cNvSpPr txBox="1"/>
          <p:nvPr/>
        </p:nvSpPr>
        <p:spPr>
          <a:xfrm>
            <a:off x="53975" y="5580062"/>
            <a:ext cx="1412875"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Источники</a:t>
            </a:r>
            <a:endParaRPr/>
          </a:p>
        </p:txBody>
      </p:sp>
      <p:sp>
        <p:nvSpPr>
          <p:cNvPr id="570" name="Google Shape;570;p37"/>
          <p:cNvSpPr txBox="1"/>
          <p:nvPr/>
        </p:nvSpPr>
        <p:spPr>
          <a:xfrm>
            <a:off x="133350" y="3884612"/>
            <a:ext cx="2341562"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Манипулирование</a:t>
            </a:r>
            <a:endParaRPr/>
          </a:p>
        </p:txBody>
      </p:sp>
      <p:sp>
        <p:nvSpPr>
          <p:cNvPr id="571" name="Google Shape;571;p37"/>
          <p:cNvSpPr txBox="1"/>
          <p:nvPr/>
        </p:nvSpPr>
        <p:spPr>
          <a:xfrm>
            <a:off x="133350" y="2852737"/>
            <a:ext cx="1411287"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Анализ</a:t>
            </a:r>
            <a:endParaRPr/>
          </a:p>
        </p:txBody>
      </p:sp>
      <p:sp>
        <p:nvSpPr>
          <p:cNvPr id="572" name="Google Shape;572;p37"/>
          <p:cNvSpPr txBox="1"/>
          <p:nvPr/>
        </p:nvSpPr>
        <p:spPr>
          <a:xfrm>
            <a:off x="133350" y="2130425"/>
            <a:ext cx="1692275"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Потребление</a:t>
            </a:r>
            <a:endParaRPr/>
          </a:p>
        </p:txBody>
      </p:sp>
      <p:sp>
        <p:nvSpPr>
          <p:cNvPr id="573" name="Google Shape;573;p37"/>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69"/>
                                        </p:tgtEl>
                                        <p:attrNameLst>
                                          <p:attrName>style.visibility</p:attrName>
                                        </p:attrNameLst>
                                      </p:cBhvr>
                                      <p:to>
                                        <p:strVal val="visible"/>
                                      </p:to>
                                    </p:set>
                                    <p:anim calcmode="lin" valueType="num">
                                      <p:cBhvr additive="base">
                                        <p:cTn dur="500"/>
                                        <p:tgtEl>
                                          <p:spTgt spid="56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70"/>
                                        </p:tgtEl>
                                        <p:attrNameLst>
                                          <p:attrName>style.visibility</p:attrName>
                                        </p:attrNameLst>
                                      </p:cBhvr>
                                      <p:to>
                                        <p:strVal val="visible"/>
                                      </p:to>
                                    </p:set>
                                    <p:anim calcmode="lin" valueType="num">
                                      <p:cBhvr additive="base">
                                        <p:cTn dur="500"/>
                                        <p:tgtEl>
                                          <p:spTgt spid="57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71"/>
                                        </p:tgtEl>
                                        <p:attrNameLst>
                                          <p:attrName>style.visibility</p:attrName>
                                        </p:attrNameLst>
                                      </p:cBhvr>
                                      <p:to>
                                        <p:strVal val="visible"/>
                                      </p:to>
                                    </p:set>
                                    <p:anim calcmode="lin" valueType="num">
                                      <p:cBhvr additive="base">
                                        <p:cTn dur="500"/>
                                        <p:tgtEl>
                                          <p:spTgt spid="57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72"/>
                                        </p:tgtEl>
                                        <p:attrNameLst>
                                          <p:attrName>style.visibility</p:attrName>
                                        </p:attrNameLst>
                                      </p:cBhvr>
                                      <p:to>
                                        <p:strVal val="visible"/>
                                      </p:to>
                                    </p:set>
                                    <p:anim calcmode="lin" valueType="num">
                                      <p:cBhvr additive="base">
                                        <p:cTn dur="500"/>
                                        <p:tgtEl>
                                          <p:spTgt spid="57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grpSp>
        <p:nvGrpSpPr>
          <p:cNvPr id="580" name="Google Shape;580;p38"/>
          <p:cNvGrpSpPr/>
          <p:nvPr/>
        </p:nvGrpSpPr>
        <p:grpSpPr>
          <a:xfrm>
            <a:off x="242887" y="322262"/>
            <a:ext cx="9791700" cy="6553200"/>
            <a:chOff x="153" y="203"/>
            <a:chExt cx="6168" cy="4128"/>
          </a:xfrm>
        </p:grpSpPr>
        <p:sp>
          <p:nvSpPr>
            <p:cNvPr id="581" name="Google Shape;581;p38"/>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82" name="Google Shape;582;p38"/>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83" name="Google Shape;583;p38"/>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584" name="Google Shape;584;p38"/>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85" name="Google Shape;585;p38"/>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pic>
        <p:nvPicPr>
          <p:cNvPr id="586" name="Google Shape;586;p38"/>
          <p:cNvPicPr preferRelativeResize="0"/>
          <p:nvPr/>
        </p:nvPicPr>
        <p:blipFill rotWithShape="1">
          <a:blip r:embed="rId3">
            <a:alphaModFix/>
          </a:blip>
          <a:srcRect b="0" l="0" r="0" t="0"/>
          <a:stretch/>
        </p:blipFill>
        <p:spPr>
          <a:xfrm>
            <a:off x="577850" y="1673225"/>
            <a:ext cx="9118600" cy="4864100"/>
          </a:xfrm>
          <a:prstGeom prst="rect">
            <a:avLst/>
          </a:prstGeom>
          <a:noFill/>
          <a:ln>
            <a:noFill/>
          </a:ln>
        </p:spPr>
      </p:pic>
      <p:sp>
        <p:nvSpPr>
          <p:cNvPr id="587" name="Google Shape;587;p38"/>
          <p:cNvSpPr txBox="1"/>
          <p:nvPr/>
        </p:nvSpPr>
        <p:spPr>
          <a:xfrm>
            <a:off x="3240087" y="1116012"/>
            <a:ext cx="379412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Источники больших данных</a:t>
            </a:r>
            <a:endParaRPr/>
          </a:p>
        </p:txBody>
      </p:sp>
      <p:sp>
        <p:nvSpPr>
          <p:cNvPr id="588" name="Google Shape;588;p38"/>
          <p:cNvSpPr txBox="1"/>
          <p:nvPr/>
        </p:nvSpPr>
        <p:spPr>
          <a:xfrm>
            <a:off x="1719262" y="557212"/>
            <a:ext cx="6769100" cy="419100"/>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Логические слои</a:t>
            </a:r>
            <a:endParaRPr/>
          </a:p>
        </p:txBody>
      </p:sp>
      <p:sp>
        <p:nvSpPr>
          <p:cNvPr id="589" name="Google Shape;589;p38"/>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grpSp>
        <p:nvGrpSpPr>
          <p:cNvPr id="596" name="Google Shape;596;p39"/>
          <p:cNvGrpSpPr/>
          <p:nvPr/>
        </p:nvGrpSpPr>
        <p:grpSpPr>
          <a:xfrm>
            <a:off x="242887" y="322262"/>
            <a:ext cx="9791700" cy="6553200"/>
            <a:chOff x="153" y="203"/>
            <a:chExt cx="6168" cy="4128"/>
          </a:xfrm>
        </p:grpSpPr>
        <p:sp>
          <p:nvSpPr>
            <p:cNvPr id="597" name="Google Shape;597;p39"/>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98" name="Google Shape;598;p39"/>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99" name="Google Shape;599;p39"/>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600" name="Google Shape;600;p39"/>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01" name="Google Shape;601;p39"/>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602" name="Google Shape;602;p39"/>
          <p:cNvSpPr txBox="1"/>
          <p:nvPr/>
        </p:nvSpPr>
        <p:spPr>
          <a:xfrm>
            <a:off x="1430337" y="1038225"/>
            <a:ext cx="7272337" cy="401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Слой манипулирования данными и хранения данных</a:t>
            </a:r>
            <a:endParaRPr/>
          </a:p>
        </p:txBody>
      </p:sp>
      <p:pic>
        <p:nvPicPr>
          <p:cNvPr id="603" name="Google Shape;603;p39"/>
          <p:cNvPicPr preferRelativeResize="0"/>
          <p:nvPr/>
        </p:nvPicPr>
        <p:blipFill rotWithShape="1">
          <a:blip r:embed="rId3">
            <a:alphaModFix/>
          </a:blip>
          <a:srcRect b="0" l="0" r="0" t="0"/>
          <a:stretch/>
        </p:blipFill>
        <p:spPr>
          <a:xfrm>
            <a:off x="373062" y="2154237"/>
            <a:ext cx="9386887" cy="1531937"/>
          </a:xfrm>
          <a:prstGeom prst="rect">
            <a:avLst/>
          </a:prstGeom>
          <a:noFill/>
          <a:ln>
            <a:noFill/>
          </a:ln>
        </p:spPr>
      </p:pic>
      <p:sp>
        <p:nvSpPr>
          <p:cNvPr id="604" name="Google Shape;604;p39"/>
          <p:cNvSpPr txBox="1"/>
          <p:nvPr/>
        </p:nvSpPr>
        <p:spPr>
          <a:xfrm>
            <a:off x="577850" y="4065587"/>
            <a:ext cx="8977312" cy="2554287"/>
          </a:xfrm>
          <a:prstGeom prst="rect">
            <a:avLst/>
          </a:prstGeom>
          <a:noFill/>
          <a:ln>
            <a:noFill/>
          </a:ln>
        </p:spPr>
        <p:txBody>
          <a:bodyPr anchorCtr="0" anchor="t" bIns="45700" lIns="91425" spcFirstLastPara="1" rIns="91425" wrap="square" tIns="45700">
            <a:spAutoFit/>
          </a:bodyPr>
          <a:lstStyle/>
          <a:p>
            <a:pPr indent="-127000" lvl="0" marL="0" marR="0" rtl="0" algn="l">
              <a:lnSpc>
                <a:spcPct val="100000"/>
              </a:lnSpc>
              <a:spcBef>
                <a:spcPts val="0"/>
              </a:spcBef>
              <a:spcAft>
                <a:spcPts val="0"/>
              </a:spcAft>
              <a:buClr>
                <a:schemeClr val="dk1"/>
              </a:buClr>
              <a:buSzPts val="2000"/>
              <a:buFont typeface="Arial"/>
              <a:buChar char="•"/>
            </a:pPr>
            <a:r>
              <a:rPr b="1" i="0" lang="en-US" sz="2000" u="none">
                <a:solidFill>
                  <a:schemeClr val="dk1"/>
                </a:solidFill>
                <a:latin typeface="Arial"/>
                <a:ea typeface="Arial"/>
                <a:cs typeface="Arial"/>
                <a:sym typeface="Arial"/>
              </a:rPr>
              <a:t>Сбор данных </a:t>
            </a:r>
            <a:r>
              <a:rPr b="0" i="0" lang="en-US" sz="2000" u="none">
                <a:solidFill>
                  <a:schemeClr val="dk1"/>
                </a:solidFill>
                <a:latin typeface="Arial"/>
                <a:ea typeface="Arial"/>
                <a:cs typeface="Arial"/>
                <a:sym typeface="Arial"/>
              </a:rPr>
              <a:t>— Этот компонент получает данные от различных источников данных и отправляет эти данные компоненту систематизации данных или хранит их в указанных местоположениях. Этот компонент должен быть достаточно интеллектуальным для того, чтобы самостоятельно принимать решение о том, хранить ли поступающие данные и в каком месте. Он определят необходимость тех или иных манипуляций с данными перед их сохранением или принимает решение о непосредственной отправке этих данных на уровень бизнес-анализа. </a:t>
            </a:r>
            <a:endParaRPr/>
          </a:p>
        </p:txBody>
      </p:sp>
      <p:sp>
        <p:nvSpPr>
          <p:cNvPr id="605" name="Google Shape;605;p39"/>
          <p:cNvSpPr txBox="1"/>
          <p:nvPr/>
        </p:nvSpPr>
        <p:spPr>
          <a:xfrm>
            <a:off x="2320925" y="2573337"/>
            <a:ext cx="1512887" cy="965200"/>
          </a:xfrm>
          <a:prstGeom prst="rect">
            <a:avLst/>
          </a:prstGeom>
          <a:noFill/>
          <a:ln cap="flat" cmpd="sng" w="28575">
            <a:solidFill>
              <a:srgbClr val="FF5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06" name="Google Shape;606;p39"/>
          <p:cNvSpPr txBox="1"/>
          <p:nvPr/>
        </p:nvSpPr>
        <p:spPr>
          <a:xfrm>
            <a:off x="1719262" y="520700"/>
            <a:ext cx="6769100" cy="419100"/>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Логические слои</a:t>
            </a:r>
            <a:endParaRPr/>
          </a:p>
        </p:txBody>
      </p:sp>
      <p:sp>
        <p:nvSpPr>
          <p:cNvPr id="607" name="Google Shape;607;p39"/>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grpSp>
        <p:nvGrpSpPr>
          <p:cNvPr id="130" name="Google Shape;130;p4"/>
          <p:cNvGrpSpPr/>
          <p:nvPr/>
        </p:nvGrpSpPr>
        <p:grpSpPr>
          <a:xfrm>
            <a:off x="387350" y="520700"/>
            <a:ext cx="9431337" cy="6210300"/>
            <a:chOff x="244" y="328"/>
            <a:chExt cx="5941" cy="3912"/>
          </a:xfrm>
        </p:grpSpPr>
        <p:sp>
          <p:nvSpPr>
            <p:cNvPr id="131" name="Google Shape;131;p4"/>
            <p:cNvSpPr/>
            <p:nvPr/>
          </p:nvSpPr>
          <p:spPr>
            <a:xfrm>
              <a:off x="471" y="328"/>
              <a:ext cx="5533" cy="70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32" name="Google Shape;132;p4"/>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33" name="Google Shape;133;p4"/>
          <p:cNvSpPr txBox="1"/>
          <p:nvPr>
            <p:ph idx="4294967295" type="title"/>
          </p:nvPr>
        </p:nvSpPr>
        <p:spPr>
          <a:xfrm>
            <a:off x="1304925" y="665162"/>
            <a:ext cx="7559675" cy="701675"/>
          </a:xfrm>
          <a:prstGeom prst="rect">
            <a:avLst/>
          </a:prstGeom>
          <a:noFill/>
          <a:ln>
            <a:noFill/>
          </a:ln>
        </p:spPr>
        <p:txBody>
          <a:bodyPr anchorCtr="0" anchor="ctr" bIns="49700" lIns="99425" spcFirstLastPara="1" rIns="99425" wrap="square" tIns="49700">
            <a:normAutofit/>
          </a:bodyPr>
          <a:lstStyle/>
          <a:p>
            <a:pPr indent="0" lvl="0" marL="0" marR="0" rtl="0" algn="ctr">
              <a:lnSpc>
                <a:spcPct val="100000"/>
              </a:lnSpc>
              <a:spcBef>
                <a:spcPts val="0"/>
              </a:spcBef>
              <a:spcAft>
                <a:spcPts val="0"/>
              </a:spcAft>
              <a:buClr>
                <a:schemeClr val="dk1"/>
              </a:buClr>
              <a:buSzPts val="3200"/>
              <a:buFont typeface="Calibri"/>
              <a:buNone/>
            </a:pPr>
            <a:r>
              <a:rPr b="0" i="0" lang="en-US" sz="3200" u="none" cap="none" strike="noStrike">
                <a:solidFill>
                  <a:schemeClr val="dk1"/>
                </a:solidFill>
                <a:latin typeface="Calibri"/>
                <a:ea typeface="Calibri"/>
                <a:cs typeface="Calibri"/>
                <a:sym typeface="Calibri"/>
              </a:rPr>
              <a:t>История появления термина </a:t>
            </a:r>
            <a:br>
              <a:rPr b="0" i="0" lang="en-US" sz="3200" u="none" cap="none" strike="noStrike">
                <a:solidFill>
                  <a:schemeClr val="dk1"/>
                </a:solidFill>
                <a:latin typeface="Calibri"/>
                <a:ea typeface="Calibri"/>
                <a:cs typeface="Calibri"/>
                <a:sym typeface="Calibri"/>
              </a:rPr>
            </a:br>
            <a:r>
              <a:rPr b="0" i="0" lang="en-US" sz="3200" u="none" cap="none" strike="noStrike">
                <a:solidFill>
                  <a:schemeClr val="dk1"/>
                </a:solidFill>
                <a:latin typeface="Calibri"/>
                <a:ea typeface="Calibri"/>
                <a:cs typeface="Calibri"/>
                <a:sym typeface="Calibri"/>
              </a:rPr>
              <a:t>«Большие данные»</a:t>
            </a:r>
            <a:endParaRPr/>
          </a:p>
        </p:txBody>
      </p:sp>
      <p:sp>
        <p:nvSpPr>
          <p:cNvPr id="134" name="Google Shape;134;p4"/>
          <p:cNvSpPr txBox="1"/>
          <p:nvPr/>
        </p:nvSpPr>
        <p:spPr>
          <a:xfrm>
            <a:off x="495300" y="1744662"/>
            <a:ext cx="9267825" cy="4662487"/>
          </a:xfrm>
          <a:prstGeom prst="rect">
            <a:avLst/>
          </a:prstGeom>
          <a:noFill/>
          <a:ln>
            <a:noFill/>
          </a:ln>
        </p:spPr>
        <p:txBody>
          <a:bodyPr anchorCtr="0" anchor="t" bIns="45700" lIns="91425" spcFirstLastPara="1" rIns="91425" wrap="square" tIns="45700">
            <a:spAutoFit/>
          </a:bodyPr>
          <a:lstStyle/>
          <a:p>
            <a:pPr indent="360362" lvl="0" marL="0" marR="0" rtl="0" algn="l">
              <a:lnSpc>
                <a:spcPct val="100000"/>
              </a:lnSpc>
              <a:spcBef>
                <a:spcPts val="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Считается, что первые упоминания термина относятся к </a:t>
            </a:r>
            <a:r>
              <a:rPr b="1" i="0" lang="en-US" sz="2200" u="none">
                <a:solidFill>
                  <a:schemeClr val="dk1"/>
                </a:solidFill>
                <a:latin typeface="Arial"/>
                <a:ea typeface="Arial"/>
                <a:cs typeface="Arial"/>
                <a:sym typeface="Arial"/>
              </a:rPr>
              <a:t>2005</a:t>
            </a:r>
            <a:r>
              <a:rPr b="0" i="0" lang="en-US" sz="2200" u="none">
                <a:solidFill>
                  <a:schemeClr val="dk1"/>
                </a:solidFill>
                <a:latin typeface="Arial"/>
                <a:ea typeface="Arial"/>
                <a:cs typeface="Arial"/>
                <a:sym typeface="Arial"/>
              </a:rPr>
              <a:t> году в изданиях компании </a:t>
            </a:r>
            <a:r>
              <a:rPr b="1" i="0" lang="en-US" sz="2200" u="none">
                <a:solidFill>
                  <a:schemeClr val="dk1"/>
                </a:solidFill>
                <a:latin typeface="Arial"/>
                <a:ea typeface="Arial"/>
                <a:cs typeface="Arial"/>
                <a:sym typeface="Arial"/>
              </a:rPr>
              <a:t>O’Reilly media</a:t>
            </a:r>
            <a:r>
              <a:rPr b="0" i="0" lang="en-US" sz="2200" u="none">
                <a:solidFill>
                  <a:schemeClr val="dk1"/>
                </a:solidFill>
                <a:latin typeface="Arial"/>
                <a:ea typeface="Arial"/>
                <a:cs typeface="Arial"/>
                <a:sym typeface="Arial"/>
              </a:rPr>
              <a:t> в связи с необходимостью хоть как-то определить те данные, с которыми традиционные технологии управления и обработки данных не справлялись в силу их сложности и большого объема.</a:t>
            </a:r>
            <a:endParaRPr/>
          </a:p>
          <a:p>
            <a:pPr indent="360362" lvl="0" marL="0" marR="0" rtl="0" algn="l">
              <a:lnSpc>
                <a:spcPct val="100000"/>
              </a:lnSpc>
              <a:spcBef>
                <a:spcPts val="110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В </a:t>
            </a:r>
            <a:r>
              <a:rPr b="1" i="0" lang="en-US" sz="2200" u="none">
                <a:solidFill>
                  <a:schemeClr val="dk1"/>
                </a:solidFill>
                <a:latin typeface="Arial"/>
                <a:ea typeface="Arial"/>
                <a:cs typeface="Arial"/>
                <a:sym typeface="Arial"/>
              </a:rPr>
              <a:t>2008</a:t>
            </a:r>
            <a:r>
              <a:rPr b="0" i="0" lang="en-US" sz="2200" u="none">
                <a:solidFill>
                  <a:schemeClr val="dk1"/>
                </a:solidFill>
                <a:latin typeface="Arial"/>
                <a:ea typeface="Arial"/>
                <a:cs typeface="Arial"/>
                <a:sym typeface="Arial"/>
              </a:rPr>
              <a:t> году термин Big Data использовался в специальном номере журнала </a:t>
            </a:r>
            <a:r>
              <a:rPr b="1" i="0" lang="en-US" sz="2200" u="none">
                <a:solidFill>
                  <a:schemeClr val="dk1"/>
                </a:solidFill>
                <a:latin typeface="Arial"/>
                <a:ea typeface="Arial"/>
                <a:cs typeface="Arial"/>
                <a:sym typeface="Arial"/>
              </a:rPr>
              <a:t>Nature</a:t>
            </a:r>
            <a:r>
              <a:rPr b="0" i="0" lang="en-US" sz="2200" u="none">
                <a:solidFill>
                  <a:schemeClr val="dk1"/>
                </a:solidFill>
                <a:latin typeface="Arial"/>
                <a:ea typeface="Arial"/>
                <a:cs typeface="Arial"/>
                <a:sym typeface="Arial"/>
              </a:rPr>
              <a:t>, посвященном теме «Как могут повлиять на будущее науки технологии, открывающие возможности работы с большими объемами данных?». В номере были собраны материалы о феномене взрывного роста объемов и многообразия обрабатываемых данных. Там же обсуждались технологические перспективы в парадигме вероятного скачка «от количества к качеству».</a:t>
            </a:r>
            <a:endParaRPr/>
          </a:p>
        </p:txBody>
      </p:sp>
      <p:sp>
        <p:nvSpPr>
          <p:cNvPr id="135" name="Google Shape;135;p4"/>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rgbClr val="9EE0F8"/>
              </a:buClr>
              <a:buSzPts val="2000"/>
              <a:buFont typeface="Courier New"/>
              <a:buNone/>
            </a:pPr>
            <a:r>
              <a:rPr b="1" i="0" lang="en-US" sz="2000" u="none">
                <a:solidFill>
                  <a:srgbClr val="9EE0F8"/>
                </a:solidFill>
                <a:latin typeface="Courier New"/>
                <a:ea typeface="Courier New"/>
                <a:cs typeface="Courier New"/>
                <a:sym typeface="Courier New"/>
              </a:rPr>
              <a:t>Обработка больших данных. Л1</a:t>
            </a:r>
            <a:endParaRPr/>
          </a:p>
        </p:txBody>
      </p:sp>
      <p:sp>
        <p:nvSpPr>
          <p:cNvPr id="136" name="Google Shape;136;p4"/>
          <p:cNvSpPr txBox="1"/>
          <p:nvPr/>
        </p:nvSpPr>
        <p:spPr>
          <a:xfrm>
            <a:off x="9026525" y="6605587"/>
            <a:ext cx="7366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1" i="0" lang="en-US" sz="1400" u="none">
                <a:solidFill>
                  <a:schemeClr val="dk1"/>
                </a:solidFill>
                <a:latin typeface="Arial"/>
                <a:ea typeface="Arial"/>
                <a:cs typeface="Arial"/>
                <a:sym typeface="Arial"/>
              </a:rPr>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grpSp>
        <p:nvGrpSpPr>
          <p:cNvPr id="614" name="Google Shape;614;p40"/>
          <p:cNvGrpSpPr/>
          <p:nvPr/>
        </p:nvGrpSpPr>
        <p:grpSpPr>
          <a:xfrm>
            <a:off x="242887" y="322262"/>
            <a:ext cx="9791700" cy="6553200"/>
            <a:chOff x="153" y="203"/>
            <a:chExt cx="6168" cy="4128"/>
          </a:xfrm>
        </p:grpSpPr>
        <p:sp>
          <p:nvSpPr>
            <p:cNvPr id="615" name="Google Shape;615;p40"/>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16" name="Google Shape;616;p40"/>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17" name="Google Shape;617;p40"/>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618" name="Google Shape;618;p40"/>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19" name="Google Shape;619;p40"/>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620" name="Google Shape;620;p40"/>
          <p:cNvSpPr txBox="1"/>
          <p:nvPr/>
        </p:nvSpPr>
        <p:spPr>
          <a:xfrm>
            <a:off x="1430337" y="1065212"/>
            <a:ext cx="7272337" cy="401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Слой манипулирования данными и хранения данных</a:t>
            </a:r>
            <a:endParaRPr/>
          </a:p>
        </p:txBody>
      </p:sp>
      <p:pic>
        <p:nvPicPr>
          <p:cNvPr id="621" name="Google Shape;621;p40"/>
          <p:cNvPicPr preferRelativeResize="0"/>
          <p:nvPr/>
        </p:nvPicPr>
        <p:blipFill rotWithShape="1">
          <a:blip r:embed="rId3">
            <a:alphaModFix/>
          </a:blip>
          <a:srcRect b="0" l="0" r="0" t="0"/>
          <a:stretch/>
        </p:blipFill>
        <p:spPr>
          <a:xfrm>
            <a:off x="890587" y="1776412"/>
            <a:ext cx="8037512" cy="1311275"/>
          </a:xfrm>
          <a:prstGeom prst="rect">
            <a:avLst/>
          </a:prstGeom>
          <a:noFill/>
          <a:ln>
            <a:noFill/>
          </a:ln>
        </p:spPr>
      </p:pic>
      <p:sp>
        <p:nvSpPr>
          <p:cNvPr id="622" name="Google Shape;622;p40"/>
          <p:cNvSpPr txBox="1"/>
          <p:nvPr/>
        </p:nvSpPr>
        <p:spPr>
          <a:xfrm>
            <a:off x="577850" y="3171825"/>
            <a:ext cx="8977312" cy="3416300"/>
          </a:xfrm>
          <a:prstGeom prst="rect">
            <a:avLst/>
          </a:prstGeom>
          <a:noFill/>
          <a:ln>
            <a:noFill/>
          </a:ln>
        </p:spPr>
        <p:txBody>
          <a:bodyPr anchorCtr="0" anchor="t" bIns="45700" lIns="91425" spcFirstLastPara="1" rIns="91425" wrap="square" tIns="45700">
            <a:spAutoFit/>
          </a:bodyPr>
          <a:lstStyle/>
          <a:p>
            <a:pPr indent="-114300" lvl="0" marL="0" marR="0" rtl="0" algn="l">
              <a:lnSpc>
                <a:spcPct val="100000"/>
              </a:lnSpc>
              <a:spcBef>
                <a:spcPts val="0"/>
              </a:spcBef>
              <a:spcAft>
                <a:spcPts val="0"/>
              </a:spcAft>
              <a:buClr>
                <a:schemeClr val="dk1"/>
              </a:buClr>
              <a:buSzPts val="1800"/>
              <a:buFont typeface="Arial"/>
              <a:buChar char="•"/>
            </a:pPr>
            <a:r>
              <a:rPr b="1" i="0" lang="en-US" sz="1800" u="none">
                <a:solidFill>
                  <a:schemeClr val="dk1"/>
                </a:solidFill>
                <a:latin typeface="Arial"/>
                <a:ea typeface="Arial"/>
                <a:cs typeface="Arial"/>
                <a:sym typeface="Arial"/>
              </a:rPr>
              <a:t>Систематизация данных </a:t>
            </a:r>
            <a:r>
              <a:rPr b="0" i="0" lang="en-US" sz="1800" u="none">
                <a:solidFill>
                  <a:schemeClr val="dk1"/>
                </a:solidFill>
                <a:latin typeface="Arial"/>
                <a:ea typeface="Arial"/>
                <a:cs typeface="Arial"/>
                <a:sym typeface="Arial"/>
              </a:rPr>
              <a:t>— Отвечает за обработку данных в формате, который требуется для успешного проведения анализа. Этот компонент может использовать простую логику преобразования или сложные статистические алгоритмы для конвертации исходных данных. Аналитический механизм выявляет потребность в специфических форматах данных. Самая сложная задача – обработка неструктурированных данных (изображения, аудио, видео и информация в других двоичных форматах).</a:t>
            </a:r>
            <a:endParaRPr/>
          </a:p>
          <a:p>
            <a:pPr indent="-114300" lvl="0" marL="0" marR="0" rtl="0" algn="l">
              <a:lnSpc>
                <a:spcPct val="100000"/>
              </a:lnSpc>
              <a:spcBef>
                <a:spcPts val="0"/>
              </a:spcBef>
              <a:spcAft>
                <a:spcPts val="0"/>
              </a:spcAft>
              <a:buClr>
                <a:schemeClr val="dk1"/>
              </a:buClr>
              <a:buSzPts val="1800"/>
              <a:buFont typeface="Arial"/>
              <a:buChar char="•"/>
            </a:pPr>
            <a:r>
              <a:rPr b="1" i="0" lang="en-US" sz="1800" u="none">
                <a:solidFill>
                  <a:schemeClr val="dk1"/>
                </a:solidFill>
                <a:latin typeface="Arial"/>
                <a:ea typeface="Arial"/>
                <a:cs typeface="Arial"/>
                <a:sym typeface="Arial"/>
              </a:rPr>
              <a:t>Распределенное хранение данных </a:t>
            </a:r>
            <a:r>
              <a:rPr b="0" i="0" lang="en-US" sz="1800" u="none">
                <a:solidFill>
                  <a:schemeClr val="dk1"/>
                </a:solidFill>
                <a:latin typeface="Arial"/>
                <a:ea typeface="Arial"/>
                <a:cs typeface="Arial"/>
                <a:sym typeface="Arial"/>
              </a:rPr>
              <a:t>— этот компонент отвечает за хранение данных, поступающих из источников данных. Зачастую на этом уровне доступны различные возможности для хранения данных (распределенное хранилище файлов (DFS), облачные хранилища, источники структурированных данных, NoSQL и т.д.).</a:t>
            </a:r>
            <a:endParaRPr/>
          </a:p>
        </p:txBody>
      </p:sp>
      <p:sp>
        <p:nvSpPr>
          <p:cNvPr id="623" name="Google Shape;623;p40"/>
          <p:cNvSpPr txBox="1"/>
          <p:nvPr/>
        </p:nvSpPr>
        <p:spPr>
          <a:xfrm>
            <a:off x="4522787" y="2143125"/>
            <a:ext cx="2290762" cy="835025"/>
          </a:xfrm>
          <a:prstGeom prst="rect">
            <a:avLst/>
          </a:prstGeom>
          <a:noFill/>
          <a:ln cap="flat" cmpd="sng" w="28575">
            <a:solidFill>
              <a:srgbClr val="FF5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24" name="Google Shape;624;p40"/>
          <p:cNvSpPr txBox="1"/>
          <p:nvPr/>
        </p:nvSpPr>
        <p:spPr>
          <a:xfrm>
            <a:off x="7431087" y="2122487"/>
            <a:ext cx="1274762" cy="835025"/>
          </a:xfrm>
          <a:prstGeom prst="rect">
            <a:avLst/>
          </a:prstGeom>
          <a:noFill/>
          <a:ln cap="flat" cmpd="sng" w="28575">
            <a:solidFill>
              <a:srgbClr val="FF5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25" name="Google Shape;625;p40"/>
          <p:cNvSpPr txBox="1"/>
          <p:nvPr/>
        </p:nvSpPr>
        <p:spPr>
          <a:xfrm>
            <a:off x="1681162" y="565150"/>
            <a:ext cx="6769100" cy="419100"/>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Логические слои</a:t>
            </a:r>
            <a:endParaRPr/>
          </a:p>
        </p:txBody>
      </p:sp>
      <p:sp>
        <p:nvSpPr>
          <p:cNvPr id="626" name="Google Shape;626;p40"/>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grpSp>
        <p:nvGrpSpPr>
          <p:cNvPr id="633" name="Google Shape;633;p41"/>
          <p:cNvGrpSpPr/>
          <p:nvPr/>
        </p:nvGrpSpPr>
        <p:grpSpPr>
          <a:xfrm>
            <a:off x="242887" y="322262"/>
            <a:ext cx="9791700" cy="6553200"/>
            <a:chOff x="153" y="203"/>
            <a:chExt cx="6168" cy="4128"/>
          </a:xfrm>
        </p:grpSpPr>
        <p:sp>
          <p:nvSpPr>
            <p:cNvPr id="634" name="Google Shape;634;p41"/>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35" name="Google Shape;635;p41"/>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36" name="Google Shape;636;p41"/>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637" name="Google Shape;637;p41"/>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38" name="Google Shape;638;p41"/>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639" name="Google Shape;639;p41"/>
          <p:cNvSpPr txBox="1"/>
          <p:nvPr/>
        </p:nvSpPr>
        <p:spPr>
          <a:xfrm>
            <a:off x="3846512" y="1231900"/>
            <a:ext cx="19431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Слой анализа</a:t>
            </a:r>
            <a:endParaRPr/>
          </a:p>
        </p:txBody>
      </p:sp>
      <p:sp>
        <p:nvSpPr>
          <p:cNvPr id="640" name="Google Shape;640;p41"/>
          <p:cNvSpPr txBox="1"/>
          <p:nvPr/>
        </p:nvSpPr>
        <p:spPr>
          <a:xfrm>
            <a:off x="492125" y="3525837"/>
            <a:ext cx="9566275" cy="2862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В этом слое производится осмысление данных, т.е. извлечение из них полезных для бизнеса сведений.</a:t>
            </a:r>
            <a:endParaRPr/>
          </a:p>
          <a:p>
            <a:pPr indent="-127000" lvl="0" marL="0" marR="0" rtl="0" algn="l">
              <a:lnSpc>
                <a:spcPct val="100000"/>
              </a:lnSpc>
              <a:spcBef>
                <a:spcPts val="0"/>
              </a:spcBef>
              <a:spcAft>
                <a:spcPts val="0"/>
              </a:spcAft>
              <a:buClr>
                <a:schemeClr val="dk1"/>
              </a:buClr>
              <a:buSzPts val="2000"/>
              <a:buFont typeface="Arial"/>
              <a:buChar char="•"/>
            </a:pPr>
            <a:r>
              <a:rPr b="1" i="0" lang="en-US" sz="2000" u="none">
                <a:solidFill>
                  <a:schemeClr val="dk1"/>
                </a:solidFill>
                <a:latin typeface="Arial"/>
                <a:ea typeface="Arial"/>
                <a:cs typeface="Arial"/>
                <a:sym typeface="Arial"/>
              </a:rPr>
              <a:t>Идентификация сущностей на слое анализа</a:t>
            </a:r>
            <a:r>
              <a:rPr b="0" i="0" lang="en-US" sz="2000" u="none">
                <a:solidFill>
                  <a:schemeClr val="dk1"/>
                </a:solidFill>
                <a:latin typeface="Arial"/>
                <a:ea typeface="Arial"/>
                <a:cs typeface="Arial"/>
                <a:sym typeface="Arial"/>
              </a:rPr>
              <a:t>— отвечает за идентификацию и наполнение контекстно-зависимых сущностей. Это сложная задача, для выполнения которой требуются эффективные высокопроизводительные процессы. Компонент систематизации данных должен дополнять этот компонент идентификации сущностей посредством преобразования данных в требуемый формат. Контекстно-зависимые сущности понадобятся аналитическим механизмам при выполнении анализа. </a:t>
            </a:r>
            <a:endParaRPr/>
          </a:p>
        </p:txBody>
      </p:sp>
      <p:pic>
        <p:nvPicPr>
          <p:cNvPr id="641" name="Google Shape;641;p41"/>
          <p:cNvPicPr preferRelativeResize="0"/>
          <p:nvPr/>
        </p:nvPicPr>
        <p:blipFill rotWithShape="1">
          <a:blip r:embed="rId3">
            <a:alphaModFix/>
          </a:blip>
          <a:srcRect b="0" l="0" r="0" t="0"/>
          <a:stretch/>
        </p:blipFill>
        <p:spPr>
          <a:xfrm>
            <a:off x="407987" y="1781175"/>
            <a:ext cx="9596437" cy="1635125"/>
          </a:xfrm>
          <a:prstGeom prst="rect">
            <a:avLst/>
          </a:prstGeom>
          <a:noFill/>
          <a:ln>
            <a:noFill/>
          </a:ln>
        </p:spPr>
      </p:pic>
      <p:sp>
        <p:nvSpPr>
          <p:cNvPr id="642" name="Google Shape;642;p41"/>
          <p:cNvSpPr txBox="1"/>
          <p:nvPr/>
        </p:nvSpPr>
        <p:spPr>
          <a:xfrm>
            <a:off x="4275137" y="1839912"/>
            <a:ext cx="1223962" cy="498475"/>
          </a:xfrm>
          <a:prstGeom prst="rect">
            <a:avLst/>
          </a:prstGeom>
          <a:noFill/>
          <a:ln cap="flat" cmpd="sng" w="28575">
            <a:solidFill>
              <a:srgbClr val="FF5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43" name="Google Shape;643;p41"/>
          <p:cNvSpPr txBox="1"/>
          <p:nvPr/>
        </p:nvSpPr>
        <p:spPr>
          <a:xfrm>
            <a:off x="1433512" y="628650"/>
            <a:ext cx="6769100" cy="419100"/>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Логические слои</a:t>
            </a:r>
            <a:endParaRPr/>
          </a:p>
        </p:txBody>
      </p:sp>
      <p:sp>
        <p:nvSpPr>
          <p:cNvPr id="644" name="Google Shape;644;p41"/>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750"/>
                                  </p:stCondLst>
                                  <p:childTnLst>
                                    <p:set>
                                      <p:cBhvr>
                                        <p:cTn dur="1" fill="hold">
                                          <p:stCondLst>
                                            <p:cond delay="0"/>
                                          </p:stCondLst>
                                        </p:cTn>
                                        <p:tgtEl>
                                          <p:spTgt spid="6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grpSp>
        <p:nvGrpSpPr>
          <p:cNvPr id="651" name="Google Shape;651;p42"/>
          <p:cNvGrpSpPr/>
          <p:nvPr/>
        </p:nvGrpSpPr>
        <p:grpSpPr>
          <a:xfrm>
            <a:off x="242887" y="322262"/>
            <a:ext cx="9791700" cy="6553200"/>
            <a:chOff x="153" y="203"/>
            <a:chExt cx="6168" cy="4128"/>
          </a:xfrm>
        </p:grpSpPr>
        <p:sp>
          <p:nvSpPr>
            <p:cNvPr id="652" name="Google Shape;652;p42"/>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53" name="Google Shape;653;p42"/>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54" name="Google Shape;654;p42"/>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655" name="Google Shape;655;p42"/>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56" name="Google Shape;656;p42"/>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657" name="Google Shape;657;p42"/>
          <p:cNvSpPr txBox="1"/>
          <p:nvPr/>
        </p:nvSpPr>
        <p:spPr>
          <a:xfrm>
            <a:off x="3846512" y="1231900"/>
            <a:ext cx="19431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Слой анализа</a:t>
            </a:r>
            <a:endParaRPr/>
          </a:p>
        </p:txBody>
      </p:sp>
      <p:sp>
        <p:nvSpPr>
          <p:cNvPr id="658" name="Google Shape;658;p42"/>
          <p:cNvSpPr txBox="1"/>
          <p:nvPr/>
        </p:nvSpPr>
        <p:spPr>
          <a:xfrm>
            <a:off x="603250" y="3665537"/>
            <a:ext cx="9072562" cy="2124075"/>
          </a:xfrm>
          <a:prstGeom prst="rect">
            <a:avLst/>
          </a:prstGeom>
          <a:noFill/>
          <a:ln>
            <a:noFill/>
          </a:ln>
        </p:spPr>
        <p:txBody>
          <a:bodyPr anchorCtr="0" anchor="t" bIns="45700" lIns="91425" spcFirstLastPara="1" rIns="91425" wrap="square" tIns="45700">
            <a:spAutoFit/>
          </a:bodyPr>
          <a:lstStyle/>
          <a:p>
            <a:pPr indent="-139700" lvl="0" marL="0" marR="0" rtl="0" algn="l">
              <a:lnSpc>
                <a:spcPct val="100000"/>
              </a:lnSpc>
              <a:spcBef>
                <a:spcPts val="0"/>
              </a:spcBef>
              <a:spcAft>
                <a:spcPts val="0"/>
              </a:spcAft>
              <a:buClr>
                <a:schemeClr val="dk1"/>
              </a:buClr>
              <a:buSzPts val="2200"/>
              <a:buFont typeface="Arial"/>
              <a:buChar char="•"/>
            </a:pPr>
            <a:r>
              <a:rPr b="1" i="0" lang="en-US" sz="2200" u="none">
                <a:solidFill>
                  <a:schemeClr val="dk1"/>
                </a:solidFill>
                <a:latin typeface="Arial"/>
                <a:ea typeface="Arial"/>
                <a:cs typeface="Arial"/>
                <a:sym typeface="Arial"/>
              </a:rPr>
              <a:t>Аналитический механизм </a:t>
            </a:r>
            <a:r>
              <a:rPr b="0" i="0" lang="en-US" sz="2200" u="none">
                <a:solidFill>
                  <a:schemeClr val="dk1"/>
                </a:solidFill>
                <a:latin typeface="Arial"/>
                <a:ea typeface="Arial"/>
                <a:cs typeface="Arial"/>
                <a:sym typeface="Arial"/>
              </a:rPr>
              <a:t>— этот компонент использует другие компоненты (в частности, такие компоненты, как Идентификация сущностей, Управление моделями и Аналитические алгоритмы) для обработки данных и для выполнения их анализа. Этот аналитический механизм может иметь различные потоки работ, алгоритмы и инструменты с поддержкой параллельной обработки.</a:t>
            </a:r>
            <a:endParaRPr/>
          </a:p>
        </p:txBody>
      </p:sp>
      <p:pic>
        <p:nvPicPr>
          <p:cNvPr id="659" name="Google Shape;659;p42"/>
          <p:cNvPicPr preferRelativeResize="0"/>
          <p:nvPr/>
        </p:nvPicPr>
        <p:blipFill rotWithShape="1">
          <a:blip r:embed="rId3">
            <a:alphaModFix/>
          </a:blip>
          <a:srcRect b="0" l="0" r="0" t="0"/>
          <a:stretch/>
        </p:blipFill>
        <p:spPr>
          <a:xfrm>
            <a:off x="407987" y="1781175"/>
            <a:ext cx="9596437" cy="1635125"/>
          </a:xfrm>
          <a:prstGeom prst="rect">
            <a:avLst/>
          </a:prstGeom>
          <a:noFill/>
          <a:ln>
            <a:noFill/>
          </a:ln>
        </p:spPr>
      </p:pic>
      <p:sp>
        <p:nvSpPr>
          <p:cNvPr id="660" name="Google Shape;660;p42"/>
          <p:cNvSpPr txBox="1"/>
          <p:nvPr/>
        </p:nvSpPr>
        <p:spPr>
          <a:xfrm>
            <a:off x="571500" y="2443162"/>
            <a:ext cx="6511925" cy="881062"/>
          </a:xfrm>
          <a:prstGeom prst="rect">
            <a:avLst/>
          </a:prstGeom>
          <a:noFill/>
          <a:ln cap="flat" cmpd="sng" w="28575">
            <a:solidFill>
              <a:srgbClr val="FF5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61" name="Google Shape;661;p42"/>
          <p:cNvSpPr txBox="1"/>
          <p:nvPr/>
        </p:nvSpPr>
        <p:spPr>
          <a:xfrm>
            <a:off x="1611312" y="628650"/>
            <a:ext cx="6769100" cy="419100"/>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Логические слои</a:t>
            </a:r>
            <a:endParaRPr/>
          </a:p>
        </p:txBody>
      </p:sp>
      <p:sp>
        <p:nvSpPr>
          <p:cNvPr id="662" name="Google Shape;662;p42"/>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75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grpSp>
        <p:nvGrpSpPr>
          <p:cNvPr id="669" name="Google Shape;669;p43"/>
          <p:cNvGrpSpPr/>
          <p:nvPr/>
        </p:nvGrpSpPr>
        <p:grpSpPr>
          <a:xfrm>
            <a:off x="242887" y="322262"/>
            <a:ext cx="9791700" cy="6553200"/>
            <a:chOff x="153" y="203"/>
            <a:chExt cx="6168" cy="4128"/>
          </a:xfrm>
        </p:grpSpPr>
        <p:sp>
          <p:nvSpPr>
            <p:cNvPr id="670" name="Google Shape;670;p43"/>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71" name="Google Shape;671;p43"/>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72" name="Google Shape;672;p43"/>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673" name="Google Shape;673;p43"/>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74" name="Google Shape;674;p43"/>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675" name="Google Shape;675;p43"/>
          <p:cNvSpPr txBox="1"/>
          <p:nvPr/>
        </p:nvSpPr>
        <p:spPr>
          <a:xfrm>
            <a:off x="622300" y="3756025"/>
            <a:ext cx="9167812" cy="2678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Управление моделями </a:t>
            </a:r>
            <a:r>
              <a:rPr b="0" i="0" lang="en-US" sz="2400" u="none">
                <a:solidFill>
                  <a:schemeClr val="dk1"/>
                </a:solidFill>
                <a:latin typeface="Arial"/>
                <a:ea typeface="Arial"/>
                <a:cs typeface="Arial"/>
                <a:sym typeface="Arial"/>
              </a:rPr>
              <a:t>— отвечает за сопровождение различных статистических моделей, а также за верификацию и валидацию этих моделей посредством непрерывного обучения моделей с целью повышения их точности. Затем компонент управления моделями предлагает эти модели для использования такими компонентами, как Идентификация сущностей и Аналитический механизм. </a:t>
            </a:r>
            <a:endParaRPr/>
          </a:p>
        </p:txBody>
      </p:sp>
      <p:pic>
        <p:nvPicPr>
          <p:cNvPr id="676" name="Google Shape;676;p43"/>
          <p:cNvPicPr preferRelativeResize="0"/>
          <p:nvPr/>
        </p:nvPicPr>
        <p:blipFill rotWithShape="1">
          <a:blip r:embed="rId3">
            <a:alphaModFix/>
          </a:blip>
          <a:srcRect b="0" l="0" r="0" t="0"/>
          <a:stretch/>
        </p:blipFill>
        <p:spPr>
          <a:xfrm>
            <a:off x="407987" y="1781175"/>
            <a:ext cx="9596437" cy="1635125"/>
          </a:xfrm>
          <a:prstGeom prst="rect">
            <a:avLst/>
          </a:prstGeom>
          <a:noFill/>
          <a:ln>
            <a:noFill/>
          </a:ln>
        </p:spPr>
      </p:pic>
      <p:sp>
        <p:nvSpPr>
          <p:cNvPr id="677" name="Google Shape;677;p43"/>
          <p:cNvSpPr txBox="1"/>
          <p:nvPr/>
        </p:nvSpPr>
        <p:spPr>
          <a:xfrm>
            <a:off x="7197725" y="2405062"/>
            <a:ext cx="2765425" cy="898525"/>
          </a:xfrm>
          <a:prstGeom prst="rect">
            <a:avLst/>
          </a:prstGeom>
          <a:noFill/>
          <a:ln cap="flat" cmpd="sng" w="28575">
            <a:solidFill>
              <a:srgbClr val="FF5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78" name="Google Shape;678;p43"/>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
        <p:nvSpPr>
          <p:cNvPr id="679" name="Google Shape;679;p43"/>
          <p:cNvSpPr txBox="1"/>
          <p:nvPr/>
        </p:nvSpPr>
        <p:spPr>
          <a:xfrm>
            <a:off x="3846512" y="1231900"/>
            <a:ext cx="19431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Слой анализа</a:t>
            </a:r>
            <a:endParaRPr/>
          </a:p>
        </p:txBody>
      </p:sp>
      <p:sp>
        <p:nvSpPr>
          <p:cNvPr id="680" name="Google Shape;680;p43"/>
          <p:cNvSpPr txBox="1"/>
          <p:nvPr/>
        </p:nvSpPr>
        <p:spPr>
          <a:xfrm>
            <a:off x="1611312" y="628650"/>
            <a:ext cx="6769100" cy="419100"/>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Логические слои</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750"/>
                                  </p:stCondLst>
                                  <p:childTnLst>
                                    <p:set>
                                      <p:cBhvr>
                                        <p:cTn dur="1" fill="hold">
                                          <p:stCondLst>
                                            <p:cond delay="0"/>
                                          </p:stCondLst>
                                        </p:cTn>
                                        <p:tgtEl>
                                          <p:spTgt spid="6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grpSp>
        <p:nvGrpSpPr>
          <p:cNvPr id="687" name="Google Shape;687;p44"/>
          <p:cNvGrpSpPr/>
          <p:nvPr/>
        </p:nvGrpSpPr>
        <p:grpSpPr>
          <a:xfrm>
            <a:off x="242887" y="322262"/>
            <a:ext cx="9791700" cy="6553200"/>
            <a:chOff x="153" y="203"/>
            <a:chExt cx="6168" cy="4128"/>
          </a:xfrm>
        </p:grpSpPr>
        <p:sp>
          <p:nvSpPr>
            <p:cNvPr id="688" name="Google Shape;688;p44"/>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89" name="Google Shape;689;p44"/>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90" name="Google Shape;690;p44"/>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691" name="Google Shape;691;p44"/>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92" name="Google Shape;692;p44"/>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693" name="Google Shape;693;p44"/>
          <p:cNvSpPr txBox="1"/>
          <p:nvPr/>
        </p:nvSpPr>
        <p:spPr>
          <a:xfrm>
            <a:off x="3986212" y="1231900"/>
            <a:ext cx="2560637"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Слой потребления</a:t>
            </a:r>
            <a:endParaRPr/>
          </a:p>
        </p:txBody>
      </p:sp>
      <p:sp>
        <p:nvSpPr>
          <p:cNvPr id="694" name="Google Shape;694;p44"/>
          <p:cNvSpPr txBox="1"/>
          <p:nvPr/>
        </p:nvSpPr>
        <p:spPr>
          <a:xfrm>
            <a:off x="627062" y="3494087"/>
            <a:ext cx="9120187" cy="31702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Этот слой потребляет ценные бизнес-сведения, извлеченные из аналитических приложений. Результаты анализа потребляются различными пользователями внутри организации, а также внешними по отношению к этой организации субъектами (клиентами, вендорами, партнерами и поставщиками). Эти ценные сведения могут использоваться для предложения продуктов целевым клиентам. Например, компания розничной торговли может использовать полученные с помощью анализа сведения о предпочтениях клиентов и сведения об их местоположении для обращения с персонализированными предложениями к клиентам, входящим в магазин. </a:t>
            </a:r>
            <a:endParaRPr/>
          </a:p>
        </p:txBody>
      </p:sp>
      <p:pic>
        <p:nvPicPr>
          <p:cNvPr id="695" name="Google Shape;695;p44"/>
          <p:cNvPicPr preferRelativeResize="0"/>
          <p:nvPr/>
        </p:nvPicPr>
        <p:blipFill rotWithShape="1">
          <a:blip r:embed="rId3">
            <a:alphaModFix/>
          </a:blip>
          <a:srcRect b="0" l="0" r="0" t="0"/>
          <a:stretch/>
        </p:blipFill>
        <p:spPr>
          <a:xfrm>
            <a:off x="781050" y="1763712"/>
            <a:ext cx="8750300" cy="1585912"/>
          </a:xfrm>
          <a:prstGeom prst="rect">
            <a:avLst/>
          </a:prstGeom>
          <a:noFill/>
          <a:ln>
            <a:noFill/>
          </a:ln>
        </p:spPr>
      </p:pic>
      <p:sp>
        <p:nvSpPr>
          <p:cNvPr id="696" name="Google Shape;696;p44"/>
          <p:cNvSpPr txBox="1"/>
          <p:nvPr/>
        </p:nvSpPr>
        <p:spPr>
          <a:xfrm>
            <a:off x="1801812" y="725487"/>
            <a:ext cx="6769100" cy="419100"/>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2"/>
              </a:buClr>
              <a:buSzPts val="3900"/>
              <a:buFont typeface="Arial"/>
              <a:buNone/>
            </a:pPr>
            <a:r>
              <a:rPr b="0" i="0" lang="en-US" sz="3900" u="none">
                <a:solidFill>
                  <a:schemeClr val="dk2"/>
                </a:solidFill>
                <a:latin typeface="Arial"/>
                <a:ea typeface="Arial"/>
                <a:cs typeface="Arial"/>
                <a:sym typeface="Arial"/>
              </a:rPr>
              <a:t>Логические слои</a:t>
            </a:r>
            <a:endParaRPr/>
          </a:p>
        </p:txBody>
      </p:sp>
      <p:sp>
        <p:nvSpPr>
          <p:cNvPr id="697" name="Google Shape;697;p44"/>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grpSp>
        <p:nvGrpSpPr>
          <p:cNvPr id="704" name="Google Shape;704;p45"/>
          <p:cNvGrpSpPr/>
          <p:nvPr/>
        </p:nvGrpSpPr>
        <p:grpSpPr>
          <a:xfrm>
            <a:off x="242887" y="322262"/>
            <a:ext cx="9791700" cy="6553200"/>
            <a:chOff x="153" y="203"/>
            <a:chExt cx="6168" cy="4128"/>
          </a:xfrm>
        </p:grpSpPr>
        <p:sp>
          <p:nvSpPr>
            <p:cNvPr id="705" name="Google Shape;705;p45"/>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06" name="Google Shape;706;p45"/>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07" name="Google Shape;707;p45"/>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708" name="Google Shape;708;p45"/>
          <p:cNvSpPr txBox="1"/>
          <p:nvPr>
            <p:ph idx="4294967295" type="title"/>
          </p:nvPr>
        </p:nvSpPr>
        <p:spPr>
          <a:xfrm>
            <a:off x="158750" y="496887"/>
            <a:ext cx="10202862" cy="563562"/>
          </a:xfrm>
          <a:prstGeom prst="rect">
            <a:avLst/>
          </a:prstGeom>
          <a:noFill/>
          <a:ln>
            <a:noFill/>
          </a:ln>
        </p:spPr>
        <p:txBody>
          <a:bodyPr anchorCtr="0" anchor="ctr" bIns="49700" lIns="99425" spcFirstLastPara="1" rIns="99425" wrap="square" tIns="49700">
            <a:normAutofit/>
          </a:bodyPr>
          <a:lstStyle/>
          <a:p>
            <a:pPr indent="0" lvl="0" marL="0" marR="0" rtl="0" algn="l">
              <a:lnSpc>
                <a:spcPct val="100000"/>
              </a:lnSpc>
              <a:spcBef>
                <a:spcPts val="0"/>
              </a:spcBef>
              <a:spcAft>
                <a:spcPts val="0"/>
              </a:spcAft>
              <a:buClr>
                <a:schemeClr val="dk1"/>
              </a:buClr>
              <a:buSzPts val="3500"/>
              <a:buFont typeface="Calibri"/>
              <a:buNone/>
            </a:pPr>
            <a:r>
              <a:rPr b="0" i="0" lang="en-US" sz="3500" u="none" cap="none" strike="noStrike">
                <a:solidFill>
                  <a:schemeClr val="dk1"/>
                </a:solidFill>
                <a:latin typeface="Calibri"/>
                <a:ea typeface="Calibri"/>
                <a:cs typeface="Calibri"/>
                <a:sym typeface="Calibri"/>
              </a:rPr>
              <a:t>Предпосылки формирования тренда: публикации</a:t>
            </a:r>
            <a:endParaRPr/>
          </a:p>
        </p:txBody>
      </p:sp>
      <p:sp>
        <p:nvSpPr>
          <p:cNvPr id="709" name="Google Shape;709;p45"/>
          <p:cNvSpPr txBox="1"/>
          <p:nvPr>
            <p:ph idx="4294967295" type="body"/>
          </p:nvPr>
        </p:nvSpPr>
        <p:spPr>
          <a:xfrm>
            <a:off x="385762" y="1382712"/>
            <a:ext cx="6480175" cy="4360862"/>
          </a:xfrm>
          <a:prstGeom prst="rect">
            <a:avLst/>
          </a:prstGeom>
          <a:noFill/>
          <a:ln>
            <a:noFill/>
          </a:ln>
        </p:spPr>
        <p:txBody>
          <a:bodyPr anchorCtr="0" anchor="t" bIns="49700" lIns="99425" spcFirstLastPara="1" rIns="99425" wrap="square" tIns="49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Calibri"/>
                <a:ea typeface="Calibri"/>
                <a:cs typeface="Calibri"/>
                <a:sym typeface="Calibri"/>
              </a:rPr>
              <a:t>Термин Big Data впервые был озвучен в 2008 году на страницах спецвыпуска журнала Nature в статье главного редактора Клиффорда Линча. Этот номер издания был посвящен взрывному росту глобальных объемов данных и их роли в науке.</a:t>
            </a:r>
            <a:br>
              <a:rPr b="0" i="0" lang="en-US" sz="2400" u="none">
                <a:solidFill>
                  <a:schemeClr val="dk1"/>
                </a:solidFill>
                <a:latin typeface="Calibri"/>
                <a:ea typeface="Calibri"/>
                <a:cs typeface="Calibri"/>
                <a:sym typeface="Calibri"/>
              </a:rPr>
            </a:br>
            <a:endParaRPr/>
          </a:p>
          <a:p>
            <a:pPr indent="-152400" lvl="0" marL="0" marR="0" rtl="0" algn="l">
              <a:lnSpc>
                <a:spcPct val="100000"/>
              </a:lnSpc>
              <a:spcBef>
                <a:spcPts val="48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2008, Nature: </a:t>
            </a:r>
            <a:r>
              <a:rPr b="0" i="1" lang="en-US" sz="2400" u="none">
                <a:solidFill>
                  <a:schemeClr val="dk1"/>
                </a:solidFill>
                <a:latin typeface="Calibri"/>
                <a:ea typeface="Calibri"/>
                <a:cs typeface="Calibri"/>
                <a:sym typeface="Calibri"/>
              </a:rPr>
              <a:t>«</a:t>
            </a:r>
            <a:r>
              <a:rPr b="0" i="0" lang="en-US" sz="2400" u="none">
                <a:solidFill>
                  <a:schemeClr val="dk1"/>
                </a:solidFill>
                <a:latin typeface="Calibri"/>
                <a:ea typeface="Calibri"/>
                <a:cs typeface="Calibri"/>
                <a:sym typeface="Calibri"/>
              </a:rPr>
              <a:t>Big data: How do your data grow</a:t>
            </a:r>
            <a:r>
              <a:rPr b="0" i="1" lang="en-US" sz="2400" u="none">
                <a:solidFill>
                  <a:schemeClr val="dk1"/>
                </a:solidFill>
                <a:latin typeface="Calibri"/>
                <a:ea typeface="Calibri"/>
                <a:cs typeface="Calibri"/>
                <a:sym typeface="Calibri"/>
              </a:rPr>
              <a:t>?», </a:t>
            </a:r>
            <a:r>
              <a:rPr b="0" i="0" lang="en-US" sz="2400" u="none">
                <a:solidFill>
                  <a:schemeClr val="dk1"/>
                </a:solidFill>
                <a:latin typeface="Calibri"/>
                <a:ea typeface="Calibri"/>
                <a:cs typeface="Calibri"/>
                <a:sym typeface="Calibri"/>
              </a:rPr>
              <a:t>Клиффорд Линч. Аналогия с «большой нефтью», «большой рудой».</a:t>
            </a:r>
            <a:endParaRPr/>
          </a:p>
          <a:p>
            <a:pPr indent="-152400" lvl="0" marL="0" marR="0" rtl="0" algn="l">
              <a:lnSpc>
                <a:spcPct val="100000"/>
              </a:lnSpc>
              <a:spcBef>
                <a:spcPts val="48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2011, McKinsey: «Big data: The next frontier for innovation, competition, and productivity». Аналитический отчёт.</a:t>
            </a:r>
            <a:endParaRPr/>
          </a:p>
          <a:p>
            <a:pPr indent="-203200" lvl="0" marL="355600" marR="0" rtl="0" algn="l">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p:txBody>
      </p:sp>
      <p:sp>
        <p:nvSpPr>
          <p:cNvPr id="710" name="Google Shape;710;p45"/>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pic>
        <p:nvPicPr>
          <p:cNvPr descr="http://www.creativematch.com/flairimages/44493/450/natue_big_data.jpg" id="711" name="Google Shape;711;p45"/>
          <p:cNvPicPr preferRelativeResize="0"/>
          <p:nvPr/>
        </p:nvPicPr>
        <p:blipFill rotWithShape="1">
          <a:blip r:embed="rId3">
            <a:alphaModFix/>
          </a:blip>
          <a:srcRect b="0" l="0" r="0" t="0"/>
          <a:stretch/>
        </p:blipFill>
        <p:spPr>
          <a:xfrm>
            <a:off x="6938962" y="1619250"/>
            <a:ext cx="1939925" cy="3170237"/>
          </a:xfrm>
          <a:prstGeom prst="rect">
            <a:avLst/>
          </a:prstGeom>
          <a:noFill/>
          <a:ln>
            <a:noFill/>
          </a:ln>
          <a:effectLst>
            <a:outerShdw blurRad="63500" dir="2700000" dist="139700">
              <a:srgbClr val="333333">
                <a:alpha val="64705"/>
              </a:srgbClr>
            </a:outerShdw>
          </a:effectLst>
        </p:spPr>
      </p:pic>
      <p:pic>
        <p:nvPicPr>
          <p:cNvPr descr="Вырезка экрана" id="712" name="Google Shape;712;p45"/>
          <p:cNvPicPr preferRelativeResize="0"/>
          <p:nvPr/>
        </p:nvPicPr>
        <p:blipFill rotWithShape="1">
          <a:blip r:embed="rId4">
            <a:alphaModFix/>
          </a:blip>
          <a:srcRect b="0" l="0" r="0" t="0"/>
          <a:stretch/>
        </p:blipFill>
        <p:spPr>
          <a:xfrm>
            <a:off x="7802562" y="3563937"/>
            <a:ext cx="1731962" cy="3006725"/>
          </a:xfrm>
          <a:prstGeom prst="rect">
            <a:avLst/>
          </a:prstGeom>
          <a:noFill/>
          <a:ln>
            <a:noFill/>
          </a:ln>
          <a:effectLst>
            <a:outerShdw blurRad="63500" dir="2700000" dist="139700">
              <a:srgbClr val="333333">
                <a:alpha val="64705"/>
              </a:srgbClr>
            </a:outerShdw>
          </a:effectLst>
        </p:spPr>
      </p:pic>
      <p:sp>
        <p:nvSpPr>
          <p:cNvPr id="713" name="Google Shape;713;p45"/>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714" name="Google Shape;714;p45"/>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grpSp>
        <p:nvGrpSpPr>
          <p:cNvPr id="721" name="Google Shape;721;p46"/>
          <p:cNvGrpSpPr/>
          <p:nvPr/>
        </p:nvGrpSpPr>
        <p:grpSpPr>
          <a:xfrm>
            <a:off x="242887" y="322262"/>
            <a:ext cx="9791700" cy="6553200"/>
            <a:chOff x="153" y="203"/>
            <a:chExt cx="6168" cy="4128"/>
          </a:xfrm>
        </p:grpSpPr>
        <p:sp>
          <p:nvSpPr>
            <p:cNvPr id="722" name="Google Shape;722;p46"/>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23" name="Google Shape;723;p46"/>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24" name="Google Shape;724;p46"/>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725" name="Google Shape;725;p46"/>
          <p:cNvSpPr txBox="1"/>
          <p:nvPr>
            <p:ph idx="4294967295" type="title"/>
          </p:nvPr>
        </p:nvSpPr>
        <p:spPr>
          <a:xfrm>
            <a:off x="1768475" y="608012"/>
            <a:ext cx="7115175" cy="603250"/>
          </a:xfrm>
          <a:prstGeom prst="rect">
            <a:avLst/>
          </a:prstGeom>
          <a:noFill/>
          <a:ln>
            <a:noFill/>
          </a:ln>
        </p:spPr>
        <p:txBody>
          <a:bodyPr anchorCtr="0" anchor="ctr" bIns="49700" lIns="99425" spcFirstLastPara="1" rIns="99425" wrap="square" tIns="49700">
            <a:normAutofit/>
          </a:bodyPr>
          <a:lstStyle/>
          <a:p>
            <a:pPr indent="0" lvl="0" marL="0" marR="0" rtl="0" algn="l">
              <a:lnSpc>
                <a:spcPct val="100000"/>
              </a:lnSpc>
              <a:spcBef>
                <a:spcPts val="0"/>
              </a:spcBef>
              <a:spcAft>
                <a:spcPts val="0"/>
              </a:spcAft>
              <a:buClr>
                <a:schemeClr val="dk1"/>
              </a:buClr>
              <a:buSzPts val="3200"/>
              <a:buFont typeface="Calibri"/>
              <a:buNone/>
            </a:pPr>
            <a:r>
              <a:rPr b="0" i="0" lang="en-US" sz="3200" u="none" cap="none" strike="noStrike">
                <a:solidFill>
                  <a:schemeClr val="dk1"/>
                </a:solidFill>
                <a:latin typeface="Calibri"/>
                <a:ea typeface="Calibri"/>
                <a:cs typeface="Calibri"/>
                <a:sym typeface="Calibri"/>
              </a:rPr>
              <a:t>Чего опасаться в Больших данных?</a:t>
            </a:r>
            <a:endParaRPr/>
          </a:p>
        </p:txBody>
      </p:sp>
      <p:sp>
        <p:nvSpPr>
          <p:cNvPr id="726" name="Google Shape;726;p46"/>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27" name="Google Shape;727;p46"/>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pic>
        <p:nvPicPr>
          <p:cNvPr id="728" name="Google Shape;728;p46"/>
          <p:cNvPicPr preferRelativeResize="0"/>
          <p:nvPr/>
        </p:nvPicPr>
        <p:blipFill rotWithShape="1">
          <a:blip r:embed="rId3">
            <a:alphaModFix/>
          </a:blip>
          <a:srcRect b="0" l="0" r="0" t="0"/>
          <a:stretch/>
        </p:blipFill>
        <p:spPr>
          <a:xfrm>
            <a:off x="587375" y="2311400"/>
            <a:ext cx="2705100" cy="3886200"/>
          </a:xfrm>
          <a:prstGeom prst="rect">
            <a:avLst/>
          </a:prstGeom>
          <a:noFill/>
          <a:ln>
            <a:noFill/>
          </a:ln>
        </p:spPr>
      </p:pic>
      <p:sp>
        <p:nvSpPr>
          <p:cNvPr id="729" name="Google Shape;729;p46"/>
          <p:cNvSpPr txBox="1"/>
          <p:nvPr/>
        </p:nvSpPr>
        <p:spPr>
          <a:xfrm>
            <a:off x="3448050" y="1951037"/>
            <a:ext cx="6396037" cy="4525962"/>
          </a:xfrm>
          <a:prstGeom prst="rect">
            <a:avLst/>
          </a:prstGeom>
          <a:noFill/>
          <a:ln>
            <a:noFill/>
          </a:ln>
        </p:spPr>
        <p:txBody>
          <a:bodyPr anchorCtr="0" anchor="t" bIns="45700" lIns="91425" spcFirstLastPara="1" rIns="91425" wrap="square" tIns="45700">
            <a:noAutofit/>
          </a:bodyPr>
          <a:lstStyle/>
          <a:p>
            <a:pPr indent="0" lvl="0" marL="373062" marR="0" rtl="0" algn="l">
              <a:lnSpc>
                <a:spcPct val="90000"/>
              </a:lnSpc>
              <a:spcBef>
                <a:spcPts val="0"/>
              </a:spcBef>
              <a:spcAft>
                <a:spcPts val="0"/>
              </a:spcAft>
              <a:buClr>
                <a:srgbClr val="17375E"/>
              </a:buClr>
              <a:buSzPts val="2000"/>
              <a:buFont typeface="Arial"/>
              <a:buNone/>
            </a:pPr>
            <a:r>
              <a:rPr b="1" i="0" lang="en-US" sz="2000" u="none">
                <a:solidFill>
                  <a:srgbClr val="17375E"/>
                </a:solidFill>
                <a:latin typeface="Arial"/>
                <a:ea typeface="Arial"/>
                <a:cs typeface="Arial"/>
                <a:sym typeface="Arial"/>
              </a:rPr>
              <a:t>Лучше понять и нацелить клиентов:</a:t>
            </a:r>
            <a:br>
              <a:rPr b="0" i="0" lang="en-US" sz="2000" u="none">
                <a:solidFill>
                  <a:srgbClr val="17375E"/>
                </a:solidFill>
                <a:latin typeface="Arial"/>
                <a:ea typeface="Arial"/>
                <a:cs typeface="Arial"/>
                <a:sym typeface="Arial"/>
              </a:rPr>
            </a:br>
            <a:endParaRPr/>
          </a:p>
          <a:p>
            <a:pPr indent="0" lvl="0" marL="373062" marR="0" rtl="0" algn="l">
              <a:lnSpc>
                <a:spcPct val="120000"/>
              </a:lnSpc>
              <a:spcBef>
                <a:spcPts val="800"/>
              </a:spcBef>
              <a:spcAft>
                <a:spcPts val="0"/>
              </a:spcAft>
              <a:buClr>
                <a:srgbClr val="17375E"/>
              </a:buClr>
              <a:buSzPts val="1800"/>
              <a:buFont typeface="Arial"/>
              <a:buNone/>
            </a:pPr>
            <a:r>
              <a:rPr b="0" i="0" lang="en-US" sz="1800" u="none">
                <a:solidFill>
                  <a:srgbClr val="17375E"/>
                </a:solidFill>
                <a:latin typeface="Arial"/>
                <a:ea typeface="Arial"/>
                <a:cs typeface="Arial"/>
                <a:sym typeface="Arial"/>
              </a:rPr>
              <a:t>Чтобы лучше понять и нацелить клиентов, компании дополняют свои БД данными из социальных сетей, браузеров, данными датчиков и т.д., чтобы получить более полную картину о своих клиентах. Главной целью является создание прогнозных моделей. С помощью больших данных телекоммуникационные компании теперь могут лучше прогнозировать отток клиентов; розничные торговцы могут предсказывать, какие продукты будут продавать, а автомобильные страховые компании понять, насколько хорошо их клиенты на самом деле управляют автомобилем.</a:t>
            </a:r>
            <a:endParaRPr/>
          </a:p>
        </p:txBody>
      </p:sp>
      <p:sp>
        <p:nvSpPr>
          <p:cNvPr id="730" name="Google Shape;730;p46"/>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47"/>
          <p:cNvSpPr txBox="1"/>
          <p:nvPr>
            <p:ph idx="4294967295" type="ctrTitle"/>
          </p:nvPr>
        </p:nvSpPr>
        <p:spPr>
          <a:xfrm>
            <a:off x="652462" y="971550"/>
            <a:ext cx="9090025" cy="2546350"/>
          </a:xfrm>
          <a:prstGeom prst="rect">
            <a:avLst/>
          </a:prstGeom>
          <a:noFill/>
          <a:ln>
            <a:noFill/>
          </a:ln>
        </p:spPr>
        <p:txBody>
          <a:bodyPr anchorCtr="0" anchor="b" bIns="49700" lIns="99425" spcFirstLastPara="1" rIns="99425" wrap="square" tIns="49700">
            <a:normAutofit/>
          </a:bodyPr>
          <a:lstStyle/>
          <a:p>
            <a:pPr indent="0" lvl="0" marL="0" marR="0" rtl="0" algn="ctr">
              <a:lnSpc>
                <a:spcPct val="80000"/>
              </a:lnSpc>
              <a:spcBef>
                <a:spcPts val="0"/>
              </a:spcBef>
              <a:spcAft>
                <a:spcPts val="0"/>
              </a:spcAft>
              <a:buClr>
                <a:srgbClr val="12B2EB"/>
              </a:buClr>
              <a:buSzPts val="5400"/>
              <a:buFont typeface="Calibri"/>
              <a:buNone/>
            </a:pPr>
            <a:r>
              <a:rPr b="1" i="0" lang="en-US" sz="5400" u="none" cap="none" strike="noStrike">
                <a:solidFill>
                  <a:srgbClr val="12B2EB"/>
                </a:solidFill>
                <a:latin typeface="Calibri"/>
                <a:ea typeface="Calibri"/>
                <a:cs typeface="Calibri"/>
                <a:sym typeface="Calibri"/>
              </a:rPr>
              <a:t>Основные характеристики  больших данных</a:t>
            </a:r>
            <a:endParaRPr/>
          </a:p>
        </p:txBody>
      </p:sp>
      <p:sp>
        <p:nvSpPr>
          <p:cNvPr id="738" name="Google Shape;738;p47"/>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grpSp>
        <p:nvGrpSpPr>
          <p:cNvPr id="745" name="Google Shape;745;p48"/>
          <p:cNvGrpSpPr/>
          <p:nvPr/>
        </p:nvGrpSpPr>
        <p:grpSpPr>
          <a:xfrm>
            <a:off x="242887" y="322262"/>
            <a:ext cx="9791700" cy="6553200"/>
            <a:chOff x="153" y="203"/>
            <a:chExt cx="6168" cy="4128"/>
          </a:xfrm>
        </p:grpSpPr>
        <p:sp>
          <p:nvSpPr>
            <p:cNvPr id="746" name="Google Shape;746;p48"/>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47" name="Google Shape;747;p48"/>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48" name="Google Shape;748;p48"/>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749" name="Google Shape;749;p48"/>
          <p:cNvSpPr txBox="1"/>
          <p:nvPr>
            <p:ph idx="4294967295" type="title"/>
          </p:nvPr>
        </p:nvSpPr>
        <p:spPr>
          <a:xfrm>
            <a:off x="890587" y="334962"/>
            <a:ext cx="8594725" cy="914400"/>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200"/>
              <a:buFont typeface="Calibri"/>
              <a:buNone/>
            </a:pPr>
            <a:r>
              <a:rPr b="1" i="0" lang="en-US" sz="3200" u="none" cap="none" strike="noStrike">
                <a:solidFill>
                  <a:schemeClr val="dk1"/>
                </a:solidFill>
                <a:latin typeface="Calibri"/>
                <a:ea typeface="Calibri"/>
                <a:cs typeface="Calibri"/>
                <a:sym typeface="Calibri"/>
              </a:rPr>
              <a:t>Что считать БОЛЬШИМИ данными?</a:t>
            </a:r>
            <a:endParaRPr/>
          </a:p>
        </p:txBody>
      </p:sp>
      <p:sp>
        <p:nvSpPr>
          <p:cNvPr id="750" name="Google Shape;750;p48"/>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pic>
        <p:nvPicPr>
          <p:cNvPr id="751" name="Google Shape;751;p48"/>
          <p:cNvPicPr preferRelativeResize="0"/>
          <p:nvPr/>
        </p:nvPicPr>
        <p:blipFill rotWithShape="1">
          <a:blip r:embed="rId3">
            <a:alphaModFix/>
          </a:blip>
          <a:srcRect b="0" l="0" r="0" t="0"/>
          <a:stretch/>
        </p:blipFill>
        <p:spPr>
          <a:xfrm>
            <a:off x="168275" y="1211262"/>
            <a:ext cx="10109200" cy="4775200"/>
          </a:xfrm>
          <a:prstGeom prst="rect">
            <a:avLst/>
          </a:prstGeom>
          <a:noFill/>
          <a:ln>
            <a:noFill/>
          </a:ln>
        </p:spPr>
      </p:pic>
      <p:sp>
        <p:nvSpPr>
          <p:cNvPr id="752" name="Google Shape;752;p48"/>
          <p:cNvSpPr txBox="1"/>
          <p:nvPr/>
        </p:nvSpPr>
        <p:spPr>
          <a:xfrm>
            <a:off x="674687" y="6202362"/>
            <a:ext cx="91440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Методика отнесения ИТ-проектов к Big Data (источник: IDC Russia)</a:t>
            </a:r>
            <a:endParaRPr/>
          </a:p>
        </p:txBody>
      </p:sp>
      <p:sp>
        <p:nvSpPr>
          <p:cNvPr id="753" name="Google Shape;753;p48"/>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grpSp>
        <p:nvGrpSpPr>
          <p:cNvPr id="760" name="Google Shape;760;p49"/>
          <p:cNvGrpSpPr/>
          <p:nvPr/>
        </p:nvGrpSpPr>
        <p:grpSpPr>
          <a:xfrm>
            <a:off x="242887" y="322262"/>
            <a:ext cx="9791700" cy="6553200"/>
            <a:chOff x="153" y="203"/>
            <a:chExt cx="6168" cy="4128"/>
          </a:xfrm>
        </p:grpSpPr>
        <p:sp>
          <p:nvSpPr>
            <p:cNvPr id="761" name="Google Shape;761;p49"/>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62" name="Google Shape;762;p49"/>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63" name="Google Shape;763;p49"/>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764" name="Google Shape;764;p49"/>
          <p:cNvSpPr txBox="1"/>
          <p:nvPr>
            <p:ph idx="4294967295" type="title"/>
          </p:nvPr>
        </p:nvSpPr>
        <p:spPr>
          <a:xfrm>
            <a:off x="1355725" y="476250"/>
            <a:ext cx="7421562" cy="914400"/>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200"/>
              <a:buFont typeface="Calibri"/>
              <a:buNone/>
            </a:pPr>
            <a:r>
              <a:rPr b="1" i="0" lang="en-US" sz="3200" u="none" cap="none" strike="noStrike">
                <a:solidFill>
                  <a:schemeClr val="dk1"/>
                </a:solidFill>
                <a:latin typeface="Calibri"/>
                <a:ea typeface="Calibri"/>
                <a:cs typeface="Calibri"/>
                <a:sym typeface="Calibri"/>
              </a:rPr>
              <a:t>Характеристики больших данных: 4V</a:t>
            </a:r>
            <a:endParaRPr/>
          </a:p>
        </p:txBody>
      </p:sp>
      <p:sp>
        <p:nvSpPr>
          <p:cNvPr id="765" name="Google Shape;765;p49"/>
          <p:cNvSpPr txBox="1"/>
          <p:nvPr>
            <p:ph idx="4294967295" type="body"/>
          </p:nvPr>
        </p:nvSpPr>
        <p:spPr>
          <a:xfrm>
            <a:off x="1155700" y="1563687"/>
            <a:ext cx="7821612" cy="1593850"/>
          </a:xfrm>
          <a:prstGeom prst="rect">
            <a:avLst/>
          </a:prstGeom>
          <a:noFill/>
          <a:ln>
            <a:noFill/>
          </a:ln>
        </p:spPr>
        <p:txBody>
          <a:bodyPr anchorCtr="0" anchor="t" bIns="49700" lIns="99425" spcFirstLastPara="1" rIns="99425" wrap="square" tIns="49700">
            <a:noAutofit/>
          </a:bodyPr>
          <a:lstStyle/>
          <a:p>
            <a:pPr indent="-193675" lvl="0" marL="193675" marR="0" rtl="0" algn="l">
              <a:lnSpc>
                <a:spcPct val="75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Volume. </a:t>
            </a:r>
            <a:r>
              <a:rPr b="0" i="0" lang="en-US" sz="2000" u="none">
                <a:solidFill>
                  <a:schemeClr val="dk1"/>
                </a:solidFill>
                <a:latin typeface="Calibri"/>
                <a:ea typeface="Calibri"/>
                <a:cs typeface="Calibri"/>
                <a:sym typeface="Calibri"/>
              </a:rPr>
              <a:t>Объём данных &gt;100TB</a:t>
            </a:r>
            <a:endParaRPr/>
          </a:p>
          <a:p>
            <a:pPr indent="-193675" lvl="0" marL="193675" marR="0" rtl="0" algn="l">
              <a:lnSpc>
                <a:spcPct val="75000"/>
              </a:lnSpc>
              <a:spcBef>
                <a:spcPts val="48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Velocity. </a:t>
            </a:r>
            <a:r>
              <a:rPr b="0" i="0" lang="en-US" sz="2000" u="none">
                <a:solidFill>
                  <a:schemeClr val="dk1"/>
                </a:solidFill>
                <a:latin typeface="Calibri"/>
                <a:ea typeface="Calibri"/>
                <a:cs typeface="Calibri"/>
                <a:sym typeface="Calibri"/>
              </a:rPr>
              <a:t>Скорость создания и обработки данных</a:t>
            </a:r>
            <a:endParaRPr/>
          </a:p>
          <a:p>
            <a:pPr indent="-193675" lvl="0" marL="193675" marR="0" rtl="0" algn="l">
              <a:lnSpc>
                <a:spcPct val="75000"/>
              </a:lnSpc>
              <a:spcBef>
                <a:spcPts val="48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Variety - </a:t>
            </a:r>
            <a:r>
              <a:rPr b="0" i="0" lang="en-US" sz="2000" u="none">
                <a:solidFill>
                  <a:schemeClr val="dk1"/>
                </a:solidFill>
                <a:latin typeface="Calibri"/>
                <a:ea typeface="Calibri"/>
                <a:cs typeface="Calibri"/>
                <a:sym typeface="Calibri"/>
              </a:rPr>
              <a:t>Разнообразие источников и форм хранения данных</a:t>
            </a:r>
            <a:endParaRPr/>
          </a:p>
          <a:p>
            <a:pPr indent="-193675" lvl="0" marL="193675" marR="0" rtl="0" algn="l">
              <a:lnSpc>
                <a:spcPct val="75000"/>
              </a:lnSpc>
              <a:spcBef>
                <a:spcPts val="48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Veracity - </a:t>
            </a:r>
            <a:r>
              <a:rPr b="0" i="0" lang="en-US" sz="2000" u="none">
                <a:solidFill>
                  <a:schemeClr val="dk1"/>
                </a:solidFill>
                <a:latin typeface="Calibri"/>
                <a:ea typeface="Calibri"/>
                <a:cs typeface="Calibri"/>
                <a:sym typeface="Calibri"/>
              </a:rPr>
              <a:t>Достоверность</a:t>
            </a:r>
            <a:endParaRPr/>
          </a:p>
        </p:txBody>
      </p:sp>
      <p:sp>
        <p:nvSpPr>
          <p:cNvPr id="766" name="Google Shape;766;p49"/>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pic>
        <p:nvPicPr>
          <p:cNvPr id="767" name="Google Shape;767;p49"/>
          <p:cNvPicPr preferRelativeResize="0"/>
          <p:nvPr/>
        </p:nvPicPr>
        <p:blipFill rotWithShape="1">
          <a:blip r:embed="rId3">
            <a:alphaModFix/>
          </a:blip>
          <a:srcRect b="0" l="0" r="0" t="0"/>
          <a:stretch/>
        </p:blipFill>
        <p:spPr>
          <a:xfrm>
            <a:off x="1966912" y="3284537"/>
            <a:ext cx="6200775" cy="3187700"/>
          </a:xfrm>
          <a:prstGeom prst="rect">
            <a:avLst/>
          </a:prstGeom>
          <a:noFill/>
          <a:ln>
            <a:noFill/>
          </a:ln>
        </p:spPr>
      </p:pic>
      <p:sp>
        <p:nvSpPr>
          <p:cNvPr id="768" name="Google Shape;768;p49"/>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5"/>
          <p:cNvSpPr/>
          <p:nvPr/>
        </p:nvSpPr>
        <p:spPr>
          <a:xfrm>
            <a:off x="747712" y="522287"/>
            <a:ext cx="8783637" cy="1014412"/>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44" name="Google Shape;144;p5"/>
          <p:cNvSpPr/>
          <p:nvPr/>
        </p:nvSpPr>
        <p:spPr>
          <a:xfrm>
            <a:off x="387350" y="1289050"/>
            <a:ext cx="9431337" cy="569595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45" name="Google Shape;145;p5"/>
          <p:cNvSpPr txBox="1"/>
          <p:nvPr>
            <p:ph idx="4294967295" type="title"/>
          </p:nvPr>
        </p:nvSpPr>
        <p:spPr>
          <a:xfrm>
            <a:off x="520700" y="438150"/>
            <a:ext cx="9172575" cy="701675"/>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200"/>
              <a:buFont typeface="Calibri"/>
              <a:buNone/>
            </a:pPr>
            <a:r>
              <a:rPr b="0" i="0" lang="en-US" sz="3200" u="none" cap="none" strike="noStrike">
                <a:solidFill>
                  <a:schemeClr val="dk1"/>
                </a:solidFill>
                <a:latin typeface="Calibri"/>
                <a:ea typeface="Calibri"/>
                <a:cs typeface="Calibri"/>
                <a:sym typeface="Calibri"/>
              </a:rPr>
              <a:t>История появления термина «Большие данные»</a:t>
            </a:r>
            <a:endParaRPr/>
          </a:p>
        </p:txBody>
      </p:sp>
      <p:sp>
        <p:nvSpPr>
          <p:cNvPr id="146" name="Google Shape;146;p5"/>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rgbClr val="9EE0F8"/>
              </a:buClr>
              <a:buSzPts val="2000"/>
              <a:buFont typeface="Courier New"/>
              <a:buNone/>
            </a:pPr>
            <a:r>
              <a:rPr b="1" i="0" lang="en-US" sz="2000" u="none">
                <a:solidFill>
                  <a:srgbClr val="9EE0F8"/>
                </a:solidFill>
                <a:latin typeface="Courier New"/>
                <a:ea typeface="Courier New"/>
                <a:cs typeface="Courier New"/>
                <a:sym typeface="Courier New"/>
              </a:rPr>
              <a:t>Обработка больших данных. Л1</a:t>
            </a:r>
            <a:endParaRPr/>
          </a:p>
        </p:txBody>
      </p:sp>
      <p:sp>
        <p:nvSpPr>
          <p:cNvPr id="147" name="Google Shape;147;p5"/>
          <p:cNvSpPr txBox="1"/>
          <p:nvPr/>
        </p:nvSpPr>
        <p:spPr>
          <a:xfrm>
            <a:off x="493712" y="1376362"/>
            <a:ext cx="9213850" cy="3016250"/>
          </a:xfrm>
          <a:prstGeom prst="rect">
            <a:avLst/>
          </a:prstGeom>
          <a:noFill/>
          <a:ln>
            <a:noFill/>
          </a:ln>
        </p:spPr>
        <p:txBody>
          <a:bodyPr anchorCtr="0" anchor="t" bIns="45700" lIns="91425" spcFirstLastPara="1" rIns="91425" wrap="square" tIns="45700">
            <a:spAutoFit/>
          </a:bodyPr>
          <a:lstStyle/>
          <a:p>
            <a:pPr indent="360362"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В </a:t>
            </a:r>
            <a:r>
              <a:rPr b="1" i="0" lang="en-US" sz="2000" u="none">
                <a:solidFill>
                  <a:schemeClr val="dk1"/>
                </a:solidFill>
                <a:latin typeface="Arial"/>
                <a:ea typeface="Arial"/>
                <a:cs typeface="Arial"/>
                <a:sym typeface="Arial"/>
              </a:rPr>
              <a:t>2009</a:t>
            </a:r>
            <a:r>
              <a:rPr b="0" i="0" lang="en-US" sz="2000" u="none">
                <a:solidFill>
                  <a:schemeClr val="dk1"/>
                </a:solidFill>
                <a:latin typeface="Arial"/>
                <a:ea typeface="Arial"/>
                <a:cs typeface="Arial"/>
                <a:sym typeface="Arial"/>
              </a:rPr>
              <a:t> году термин широко распространился в деловой прессе, а к </a:t>
            </a:r>
            <a:r>
              <a:rPr b="1" i="0" lang="en-US" sz="2000" u="none">
                <a:solidFill>
                  <a:schemeClr val="dk1"/>
                </a:solidFill>
                <a:latin typeface="Arial"/>
                <a:ea typeface="Arial"/>
                <a:cs typeface="Arial"/>
                <a:sym typeface="Arial"/>
              </a:rPr>
              <a:t>2010</a:t>
            </a:r>
            <a:r>
              <a:rPr b="0" i="0" lang="en-US" sz="2000" u="none">
                <a:solidFill>
                  <a:schemeClr val="dk1"/>
                </a:solidFill>
                <a:latin typeface="Arial"/>
                <a:ea typeface="Arial"/>
                <a:cs typeface="Arial"/>
                <a:sym typeface="Arial"/>
              </a:rPr>
              <a:t> году относят появление первых продуктов и решений. К 2011 году большинство крупнейших поставщиков информационных технологий используют понятие Больших данных, в том числе IBM, Oracle, Microsoft, Hewlett-Packard, EMC.</a:t>
            </a:r>
            <a:endParaRPr/>
          </a:p>
          <a:p>
            <a:pPr indent="360362" lvl="0" marL="0" marR="0" rtl="0" algn="l">
              <a:lnSpc>
                <a:spcPct val="100000"/>
              </a:lnSpc>
              <a:spcBef>
                <a:spcPts val="100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В </a:t>
            </a:r>
            <a:r>
              <a:rPr b="1" i="0" lang="en-US" sz="2000" u="none">
                <a:solidFill>
                  <a:schemeClr val="dk1"/>
                </a:solidFill>
                <a:latin typeface="Arial"/>
                <a:ea typeface="Arial"/>
                <a:cs typeface="Arial"/>
                <a:sym typeface="Arial"/>
              </a:rPr>
              <a:t>2011</a:t>
            </a:r>
            <a:r>
              <a:rPr b="0" i="0" lang="en-US" sz="2000" u="none">
                <a:solidFill>
                  <a:schemeClr val="dk1"/>
                </a:solidFill>
                <a:latin typeface="Arial"/>
                <a:ea typeface="Arial"/>
                <a:cs typeface="Arial"/>
                <a:sym typeface="Arial"/>
              </a:rPr>
              <a:t> году компания </a:t>
            </a:r>
            <a:r>
              <a:rPr b="1" i="0" lang="en-US" sz="2000" u="none">
                <a:solidFill>
                  <a:schemeClr val="dk1"/>
                </a:solidFill>
                <a:latin typeface="Arial"/>
                <a:ea typeface="Arial"/>
                <a:cs typeface="Arial"/>
                <a:sym typeface="Arial"/>
              </a:rPr>
              <a:t>Gartner</a:t>
            </a:r>
            <a:r>
              <a:rPr b="0" i="0" lang="en-US" sz="2000" u="none">
                <a:solidFill>
                  <a:schemeClr val="dk1"/>
                </a:solidFill>
                <a:latin typeface="Arial"/>
                <a:ea typeface="Arial"/>
                <a:cs typeface="Arial"/>
                <a:sym typeface="Arial"/>
              </a:rPr>
              <a:t> дала прогноз, что внедрение технологий Больших Данных окажет влияние на подходы в области информационных технологий в производстве, здравоохранении, торговле и государственном управлении.</a:t>
            </a:r>
            <a:endParaRPr/>
          </a:p>
        </p:txBody>
      </p:sp>
      <p:pic>
        <p:nvPicPr>
          <p:cNvPr id="148" name="Google Shape;148;p5"/>
          <p:cNvPicPr preferRelativeResize="0"/>
          <p:nvPr/>
        </p:nvPicPr>
        <p:blipFill rotWithShape="1">
          <a:blip r:embed="rId3">
            <a:alphaModFix/>
          </a:blip>
          <a:srcRect b="0" l="0" r="0" t="0"/>
          <a:stretch/>
        </p:blipFill>
        <p:spPr>
          <a:xfrm>
            <a:off x="266700" y="4383087"/>
            <a:ext cx="9744075" cy="2657475"/>
          </a:xfrm>
          <a:prstGeom prst="rect">
            <a:avLst/>
          </a:prstGeom>
          <a:noFill/>
          <a:ln>
            <a:noFill/>
          </a:ln>
        </p:spPr>
      </p:pic>
      <p:sp>
        <p:nvSpPr>
          <p:cNvPr id="149" name="Google Shape;149;p5"/>
          <p:cNvSpPr txBox="1"/>
          <p:nvPr/>
        </p:nvSpPr>
        <p:spPr>
          <a:xfrm>
            <a:off x="9531350" y="6634162"/>
            <a:ext cx="576262" cy="3778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400"/>
              <a:buFont typeface="Arial"/>
              <a:buNone/>
            </a:pPr>
            <a:fld id="{00000000-1234-1234-1234-123412341234}" type="slidenum">
              <a:rPr b="0" i="0" lang="en-US" sz="1400" u="none">
                <a:solidFill>
                  <a:srgbClr val="262626"/>
                </a:solidFill>
                <a:latin typeface="Arial"/>
                <a:ea typeface="Arial"/>
                <a:cs typeface="Arial"/>
                <a:sym typeface="Arial"/>
              </a:rPr>
              <a:t>‹#›</a:t>
            </a:fld>
            <a:endParaRPr/>
          </a:p>
        </p:txBody>
      </p:sp>
      <p:pic>
        <p:nvPicPr>
          <p:cNvPr id="150" name="Google Shape;150;p5"/>
          <p:cNvPicPr preferRelativeResize="0"/>
          <p:nvPr/>
        </p:nvPicPr>
        <p:blipFill rotWithShape="1">
          <a:blip r:embed="rId4">
            <a:alphaModFix/>
          </a:blip>
          <a:srcRect b="0" l="0" r="0" t="0"/>
          <a:stretch/>
        </p:blipFill>
        <p:spPr>
          <a:xfrm>
            <a:off x="3122612" y="4630737"/>
            <a:ext cx="4502150" cy="2212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grpSp>
        <p:nvGrpSpPr>
          <p:cNvPr id="775" name="Google Shape;775;p50"/>
          <p:cNvGrpSpPr/>
          <p:nvPr/>
        </p:nvGrpSpPr>
        <p:grpSpPr>
          <a:xfrm>
            <a:off x="242887" y="322262"/>
            <a:ext cx="9791700" cy="6553200"/>
            <a:chOff x="153" y="203"/>
            <a:chExt cx="6168" cy="4128"/>
          </a:xfrm>
        </p:grpSpPr>
        <p:sp>
          <p:nvSpPr>
            <p:cNvPr id="776" name="Google Shape;776;p50"/>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77" name="Google Shape;777;p50"/>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78" name="Google Shape;778;p50"/>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779" name="Google Shape;779;p50"/>
          <p:cNvSpPr txBox="1"/>
          <p:nvPr>
            <p:ph idx="4294967295" type="title"/>
          </p:nvPr>
        </p:nvSpPr>
        <p:spPr>
          <a:xfrm>
            <a:off x="1757362" y="657225"/>
            <a:ext cx="6121400" cy="719137"/>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100"/>
              <a:buFont typeface="Calibri"/>
              <a:buNone/>
            </a:pPr>
            <a:r>
              <a:rPr b="0" i="0" lang="en-US" sz="3100" u="none" cap="none" strike="noStrike">
                <a:solidFill>
                  <a:schemeClr val="dk1"/>
                </a:solidFill>
                <a:latin typeface="Calibri"/>
                <a:ea typeface="Calibri"/>
                <a:cs typeface="Calibri"/>
                <a:sym typeface="Calibri"/>
              </a:rPr>
              <a:t>Volume</a:t>
            </a:r>
            <a:endParaRPr/>
          </a:p>
        </p:txBody>
      </p:sp>
      <p:sp>
        <p:nvSpPr>
          <p:cNvPr id="780" name="Google Shape;780;p50"/>
          <p:cNvSpPr txBox="1"/>
          <p:nvPr>
            <p:ph idx="4294967295" type="body"/>
          </p:nvPr>
        </p:nvSpPr>
        <p:spPr>
          <a:xfrm>
            <a:off x="577850" y="1978025"/>
            <a:ext cx="8942387" cy="4387850"/>
          </a:xfrm>
          <a:prstGeom prst="rect">
            <a:avLst/>
          </a:prstGeom>
          <a:noFill/>
          <a:ln>
            <a:noFill/>
          </a:ln>
        </p:spPr>
        <p:txBody>
          <a:bodyPr anchorCtr="0" anchor="t" bIns="49700" lIns="99425" spcFirstLastPara="1" rIns="99425" wrap="square" tIns="49700">
            <a:normAutofit/>
          </a:bodyPr>
          <a:lstStyle/>
          <a:p>
            <a:pPr indent="-355600" lvl="0" marL="3556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Меньше всего вопросов вызывают первые три «V»: </a:t>
            </a:r>
            <a:r>
              <a:rPr b="1" i="0" lang="en-US" sz="2200" u="none">
                <a:solidFill>
                  <a:schemeClr val="dk1"/>
                </a:solidFill>
                <a:latin typeface="Calibri"/>
                <a:ea typeface="Calibri"/>
                <a:cs typeface="Calibri"/>
                <a:sym typeface="Calibri"/>
              </a:rPr>
              <a:t>Volume, Velocity, Variety</a:t>
            </a:r>
            <a:r>
              <a:rPr b="0" i="0" lang="en-US" sz="2200" u="none">
                <a:solidFill>
                  <a:schemeClr val="dk1"/>
                </a:solidFill>
                <a:latin typeface="Calibri"/>
                <a:ea typeface="Calibri"/>
                <a:cs typeface="Calibri"/>
                <a:sym typeface="Calibri"/>
              </a:rPr>
              <a:t>. Действительно, кто будет спорить, что Big Data – это прежде всего объем, Volume? Объем данных растет по экспоненте: например, самолеты ежегодно генерируют 2,5 млрд ТБ данных с датчиков, установленных в двигателях. При этом данные постоянно обновляются, генерируются новые, и скорость обновления (Velocity – вторая «V») также важна для того, чтобы считать их «большими». Например, каждую минуту в мире выполняется почти 2,5 миллиона запросов к поисковой системе Google. Задача проектов Big Data заключается в том, чтобы справиться с огромной скоростью, с которой данные создаются, и анализировать их в режиме реального времени. </a:t>
            </a:r>
            <a:endParaRPr/>
          </a:p>
          <a:p>
            <a:pPr indent="-215900" lvl="0" marL="355600" marR="0" rtl="0" algn="l">
              <a:spcBef>
                <a:spcPts val="440"/>
              </a:spcBef>
              <a:spcAft>
                <a:spcPts val="0"/>
              </a:spcAft>
              <a:buClr>
                <a:schemeClr val="dk1"/>
              </a:buClr>
              <a:buSzPts val="2200"/>
              <a:buFont typeface="Arial"/>
              <a:buNone/>
            </a:pPr>
            <a:r>
              <a:t/>
            </a:r>
            <a:endParaRPr b="0" i="0" sz="2200" u="none">
              <a:solidFill>
                <a:schemeClr val="dk1"/>
              </a:solidFill>
              <a:latin typeface="Calibri"/>
              <a:ea typeface="Calibri"/>
              <a:cs typeface="Calibri"/>
              <a:sym typeface="Calibri"/>
            </a:endParaRPr>
          </a:p>
        </p:txBody>
      </p:sp>
      <p:sp>
        <p:nvSpPr>
          <p:cNvPr id="781" name="Google Shape;781;p50"/>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82" name="Google Shape;782;p50"/>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783" name="Google Shape;783;p50"/>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grpSp>
        <p:nvGrpSpPr>
          <p:cNvPr id="790" name="Google Shape;790;p51"/>
          <p:cNvGrpSpPr/>
          <p:nvPr/>
        </p:nvGrpSpPr>
        <p:grpSpPr>
          <a:xfrm>
            <a:off x="242887" y="322262"/>
            <a:ext cx="9791700" cy="6553200"/>
            <a:chOff x="153" y="203"/>
            <a:chExt cx="6168" cy="4128"/>
          </a:xfrm>
        </p:grpSpPr>
        <p:sp>
          <p:nvSpPr>
            <p:cNvPr id="791" name="Google Shape;791;p51"/>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92" name="Google Shape;792;p51"/>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93" name="Google Shape;793;p51"/>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794" name="Google Shape;794;p51"/>
          <p:cNvSpPr txBox="1"/>
          <p:nvPr>
            <p:ph idx="4294967295" type="title"/>
          </p:nvPr>
        </p:nvSpPr>
        <p:spPr>
          <a:xfrm>
            <a:off x="2376487" y="515937"/>
            <a:ext cx="5524500" cy="828675"/>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500"/>
              <a:buFont typeface="Calibri"/>
              <a:buNone/>
            </a:pPr>
            <a:r>
              <a:rPr b="0" i="0" lang="en-US" sz="3500" u="none" cap="none" strike="noStrike">
                <a:solidFill>
                  <a:schemeClr val="dk1"/>
                </a:solidFill>
                <a:latin typeface="Calibri"/>
                <a:ea typeface="Calibri"/>
                <a:cs typeface="Calibri"/>
                <a:sym typeface="Calibri"/>
              </a:rPr>
              <a:t>Velocity</a:t>
            </a:r>
            <a:endParaRPr/>
          </a:p>
        </p:txBody>
      </p:sp>
      <p:sp>
        <p:nvSpPr>
          <p:cNvPr id="795" name="Google Shape;795;p51"/>
          <p:cNvSpPr txBox="1"/>
          <p:nvPr>
            <p:ph idx="4294967295" type="body"/>
          </p:nvPr>
        </p:nvSpPr>
        <p:spPr>
          <a:xfrm>
            <a:off x="592137" y="1579562"/>
            <a:ext cx="9371012" cy="4718050"/>
          </a:xfrm>
          <a:prstGeom prst="rect">
            <a:avLst/>
          </a:prstGeom>
          <a:noFill/>
          <a:ln>
            <a:noFill/>
          </a:ln>
        </p:spPr>
        <p:txBody>
          <a:bodyPr anchorCtr="0" anchor="t" bIns="49700" lIns="99425" spcFirstLastPara="1" rIns="99425" wrap="square" tIns="49700">
            <a:normAutofit/>
          </a:bodyPr>
          <a:lstStyle/>
          <a:p>
            <a:pPr indent="0" lvl="0" marL="0" marR="0" rtl="0" algn="l">
              <a:lnSpc>
                <a:spcPct val="100000"/>
              </a:lnSpc>
              <a:spcBef>
                <a:spcPts val="0"/>
              </a:spcBef>
              <a:spcAft>
                <a:spcPts val="0"/>
              </a:spcAft>
              <a:buClr>
                <a:schemeClr val="dk1"/>
              </a:buClr>
              <a:buSzPts val="2200"/>
              <a:buFont typeface="Arial"/>
              <a:buNone/>
            </a:pPr>
            <a:r>
              <a:rPr b="0" i="0" lang="en-US" sz="2200" u="none">
                <a:solidFill>
                  <a:schemeClr val="dk1"/>
                </a:solidFill>
                <a:latin typeface="Calibri"/>
                <a:ea typeface="Calibri"/>
                <a:cs typeface="Calibri"/>
                <a:sym typeface="Calibri"/>
              </a:rPr>
              <a:t>Для параметра «Скорость» приводятся два значения:</a:t>
            </a:r>
            <a:endParaRPr/>
          </a:p>
          <a:p>
            <a:pPr indent="-139700" lvl="0" marL="0" marR="0" rtl="0" algn="l">
              <a:lnSpc>
                <a:spcPct val="100000"/>
              </a:lnSpc>
              <a:spcBef>
                <a:spcPts val="44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Первое характеризует захват и обработку данных в режиме, близком к реальному времени (получение данных путем высокоскоростной потоковой передачи со скоростью более 60 Гбит/с). </a:t>
            </a:r>
            <a:endParaRPr/>
          </a:p>
          <a:p>
            <a:pPr indent="-139700" lvl="0" marL="0" marR="0" rtl="0" algn="l">
              <a:lnSpc>
                <a:spcPct val="100000"/>
              </a:lnSpc>
              <a:spcBef>
                <a:spcPts val="44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Второе — это скорость накопления в организации данных, подлежащих анализу. Генерируемые данные должны накапливаться со скоростью более 60% в год, то есть рост данных таков, что в компании, не имеющей ИТ-инфраструктуры, которая позволяет осуществлять масштабирование в широких пределах при минимальных затратах, через какое­-то время ресурсы масштабирования ИТ-инфраструктуры будут исчерпаны, а апгрейд будет стоить столько, что окажется экономически нецелесообразным. В этом случае и встает вопрос о переходе на технологию Big Data.</a:t>
            </a:r>
            <a:endParaRPr/>
          </a:p>
        </p:txBody>
      </p:sp>
      <p:sp>
        <p:nvSpPr>
          <p:cNvPr id="796" name="Google Shape;796;p51"/>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97" name="Google Shape;797;p51"/>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798" name="Google Shape;798;p51"/>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grpSp>
        <p:nvGrpSpPr>
          <p:cNvPr id="805" name="Google Shape;805;p52"/>
          <p:cNvGrpSpPr/>
          <p:nvPr/>
        </p:nvGrpSpPr>
        <p:grpSpPr>
          <a:xfrm>
            <a:off x="242887" y="322262"/>
            <a:ext cx="9791700" cy="6553200"/>
            <a:chOff x="153" y="203"/>
            <a:chExt cx="6168" cy="4128"/>
          </a:xfrm>
        </p:grpSpPr>
        <p:sp>
          <p:nvSpPr>
            <p:cNvPr id="806" name="Google Shape;806;p52"/>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07" name="Google Shape;807;p52"/>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08" name="Google Shape;808;p52"/>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809" name="Google Shape;809;p52"/>
          <p:cNvSpPr txBox="1"/>
          <p:nvPr>
            <p:ph idx="4294967295" type="title"/>
          </p:nvPr>
        </p:nvSpPr>
        <p:spPr>
          <a:xfrm>
            <a:off x="2043112" y="725487"/>
            <a:ext cx="6191250" cy="554037"/>
          </a:xfrm>
          <a:prstGeom prst="rect">
            <a:avLst/>
          </a:prstGeom>
          <a:noFill/>
          <a:ln>
            <a:noFill/>
          </a:ln>
        </p:spPr>
        <p:txBody>
          <a:bodyPr anchorCtr="0" anchor="ctr" bIns="49700" lIns="99425" spcFirstLastPara="1" rIns="99425" wrap="square" tIns="49700">
            <a:noAutofit/>
          </a:bodyPr>
          <a:lstStyle/>
          <a:p>
            <a:pPr indent="-193675" lvl="0" marL="193675" marR="0" rtl="0" algn="ctr">
              <a:lnSpc>
                <a:spcPct val="75000"/>
              </a:lnSpc>
              <a:spcBef>
                <a:spcPts val="0"/>
              </a:spcBef>
              <a:spcAft>
                <a:spcPts val="0"/>
              </a:spcAft>
              <a:buClr>
                <a:schemeClr val="dk1"/>
              </a:buClr>
              <a:buSzPts val="3600"/>
              <a:buFont typeface="Calibri"/>
              <a:buNone/>
            </a:pPr>
            <a:r>
              <a:rPr b="0" i="0" lang="en-US" sz="3600" u="none" cap="none" strike="noStrike">
                <a:solidFill>
                  <a:schemeClr val="dk1"/>
                </a:solidFill>
                <a:latin typeface="Calibri"/>
                <a:ea typeface="Calibri"/>
                <a:cs typeface="Calibri"/>
                <a:sym typeface="Calibri"/>
              </a:rPr>
              <a:t>Variety</a:t>
            </a:r>
            <a:endParaRPr/>
          </a:p>
        </p:txBody>
      </p:sp>
      <p:sp>
        <p:nvSpPr>
          <p:cNvPr id="810" name="Google Shape;810;p52"/>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11" name="Google Shape;811;p52"/>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pic>
        <p:nvPicPr>
          <p:cNvPr descr="http://compress.ru/archive/cp/2012/12/4/01.png" id="812" name="Google Shape;812;p52"/>
          <p:cNvPicPr preferRelativeResize="0"/>
          <p:nvPr/>
        </p:nvPicPr>
        <p:blipFill rotWithShape="1">
          <a:blip r:embed="rId3">
            <a:alphaModFix/>
          </a:blip>
          <a:srcRect b="0" l="0" r="0" t="0"/>
          <a:stretch/>
        </p:blipFill>
        <p:spPr>
          <a:xfrm>
            <a:off x="936625" y="1557337"/>
            <a:ext cx="8453437" cy="4670425"/>
          </a:xfrm>
          <a:prstGeom prst="rect">
            <a:avLst/>
          </a:prstGeom>
          <a:noFill/>
          <a:ln>
            <a:noFill/>
          </a:ln>
        </p:spPr>
      </p:pic>
      <p:sp>
        <p:nvSpPr>
          <p:cNvPr id="813" name="Google Shape;813;p52"/>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grpSp>
        <p:nvGrpSpPr>
          <p:cNvPr id="820" name="Google Shape;820;p53"/>
          <p:cNvGrpSpPr/>
          <p:nvPr/>
        </p:nvGrpSpPr>
        <p:grpSpPr>
          <a:xfrm>
            <a:off x="242887" y="322262"/>
            <a:ext cx="9791700" cy="6553200"/>
            <a:chOff x="153" y="203"/>
            <a:chExt cx="6168" cy="4128"/>
          </a:xfrm>
        </p:grpSpPr>
        <p:sp>
          <p:nvSpPr>
            <p:cNvPr id="821" name="Google Shape;821;p53"/>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22" name="Google Shape;822;p53"/>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23" name="Google Shape;823;p53"/>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824" name="Google Shape;824;p53"/>
          <p:cNvSpPr txBox="1"/>
          <p:nvPr>
            <p:ph idx="4294967295" type="title"/>
          </p:nvPr>
        </p:nvSpPr>
        <p:spPr>
          <a:xfrm>
            <a:off x="1970087" y="414337"/>
            <a:ext cx="6192837" cy="1187450"/>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600"/>
              <a:buFont typeface="Calibri"/>
              <a:buNone/>
            </a:pPr>
            <a:r>
              <a:rPr b="0" i="0" lang="en-US" sz="3600" u="none" cap="none" strike="noStrike">
                <a:solidFill>
                  <a:schemeClr val="dk1"/>
                </a:solidFill>
                <a:latin typeface="Calibri"/>
                <a:ea typeface="Calibri"/>
                <a:cs typeface="Calibri"/>
                <a:sym typeface="Calibri"/>
              </a:rPr>
              <a:t>Variety</a:t>
            </a:r>
            <a:br>
              <a:rPr b="0" i="0" lang="en-US" sz="3600" u="none" cap="none" strike="noStrike">
                <a:solidFill>
                  <a:schemeClr val="dk1"/>
                </a:solidFill>
                <a:latin typeface="Calibri"/>
                <a:ea typeface="Calibri"/>
                <a:cs typeface="Calibri"/>
                <a:sym typeface="Calibri"/>
              </a:rPr>
            </a:br>
            <a:r>
              <a:rPr b="0" i="0" lang="en-US" sz="3500" u="none" cap="none" strike="noStrike">
                <a:solidFill>
                  <a:schemeClr val="dk1"/>
                </a:solidFill>
                <a:latin typeface="Calibri"/>
                <a:ea typeface="Calibri"/>
                <a:cs typeface="Calibri"/>
                <a:sym typeface="Calibri"/>
              </a:rPr>
              <a:t>Разнообразие</a:t>
            </a:r>
            <a:endParaRPr/>
          </a:p>
        </p:txBody>
      </p:sp>
      <p:sp>
        <p:nvSpPr>
          <p:cNvPr id="825" name="Google Shape;825;p53"/>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26" name="Google Shape;826;p53"/>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827" name="Google Shape;827;p53"/>
          <p:cNvSpPr txBox="1"/>
          <p:nvPr/>
        </p:nvSpPr>
        <p:spPr>
          <a:xfrm>
            <a:off x="606425" y="1965325"/>
            <a:ext cx="9088437" cy="381635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Третья «V» – </a:t>
            </a:r>
            <a:r>
              <a:rPr b="1" i="0" lang="en-US" sz="2200" u="none">
                <a:solidFill>
                  <a:schemeClr val="dk1"/>
                </a:solidFill>
                <a:latin typeface="Arial"/>
                <a:ea typeface="Arial"/>
                <a:cs typeface="Arial"/>
                <a:sym typeface="Arial"/>
              </a:rPr>
              <a:t>Variety</a:t>
            </a:r>
            <a:r>
              <a:rPr b="0" i="0" lang="en-US" sz="2200" u="none">
                <a:solidFill>
                  <a:schemeClr val="dk1"/>
                </a:solidFill>
                <a:latin typeface="Arial"/>
                <a:ea typeface="Arial"/>
                <a:cs typeface="Arial"/>
                <a:sym typeface="Arial"/>
              </a:rPr>
              <a:t>, разнообразие означает, что проекты Big Data должны включать данные в самых разных форматах: структурированные и неструктурированные данные, текстовые, графические, данные корпоративной почты или соцсетей, вплоть до видео. </a:t>
            </a:r>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Каждый из этих типов данных требует различных типов анализа и подходящих инструментов. Социальные медиа могут помочь владельцам бренда проанализировать настроения клиентов, а сенсорные данные предоставят информацию о том, как чаще всего используется продукт, чтобы применить эти знания для его улучшения. </a:t>
            </a:r>
            <a:endParaRPr/>
          </a:p>
        </p:txBody>
      </p:sp>
      <p:sp>
        <p:nvSpPr>
          <p:cNvPr id="828" name="Google Shape;828;p53"/>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grpSp>
        <p:nvGrpSpPr>
          <p:cNvPr id="835" name="Google Shape;835;p54"/>
          <p:cNvGrpSpPr/>
          <p:nvPr/>
        </p:nvGrpSpPr>
        <p:grpSpPr>
          <a:xfrm>
            <a:off x="242887" y="322262"/>
            <a:ext cx="9791700" cy="6553200"/>
            <a:chOff x="153" y="203"/>
            <a:chExt cx="6168" cy="4128"/>
          </a:xfrm>
        </p:grpSpPr>
        <p:sp>
          <p:nvSpPr>
            <p:cNvPr id="836" name="Google Shape;836;p54"/>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37" name="Google Shape;837;p54"/>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38" name="Google Shape;838;p54"/>
            <p:cNvSpPr/>
            <p:nvPr/>
          </p:nvSpPr>
          <p:spPr>
            <a:xfrm>
              <a:off x="244" y="884"/>
              <a:ext cx="5941" cy="3356"/>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839" name="Google Shape;839;p54"/>
          <p:cNvSpPr txBox="1"/>
          <p:nvPr>
            <p:ph idx="4294967295" type="title"/>
          </p:nvPr>
        </p:nvSpPr>
        <p:spPr>
          <a:xfrm>
            <a:off x="1757362" y="431800"/>
            <a:ext cx="6121400" cy="1187450"/>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500"/>
              <a:buFont typeface="Calibri"/>
              <a:buNone/>
            </a:pPr>
            <a:r>
              <a:rPr b="0" i="0" lang="en-US" sz="3500" u="none" cap="none" strike="noStrike">
                <a:solidFill>
                  <a:schemeClr val="dk1"/>
                </a:solidFill>
                <a:latin typeface="Calibri"/>
                <a:ea typeface="Calibri"/>
                <a:cs typeface="Calibri"/>
                <a:sym typeface="Calibri"/>
              </a:rPr>
              <a:t>Структурированность</a:t>
            </a:r>
            <a:endParaRPr/>
          </a:p>
        </p:txBody>
      </p:sp>
      <p:pic>
        <p:nvPicPr>
          <p:cNvPr id="840" name="Google Shape;840;p54"/>
          <p:cNvPicPr preferRelativeResize="0"/>
          <p:nvPr>
            <p:ph idx="4294967295" type="body"/>
          </p:nvPr>
        </p:nvPicPr>
        <p:blipFill rotWithShape="1">
          <a:blip r:embed="rId3">
            <a:alphaModFix/>
          </a:blip>
          <a:srcRect b="0" l="0" r="0" t="0"/>
          <a:stretch/>
        </p:blipFill>
        <p:spPr>
          <a:xfrm>
            <a:off x="577850" y="1811337"/>
            <a:ext cx="8929687" cy="4164012"/>
          </a:xfrm>
          <a:prstGeom prst="rect">
            <a:avLst/>
          </a:prstGeom>
          <a:noFill/>
          <a:ln>
            <a:noFill/>
          </a:ln>
        </p:spPr>
      </p:pic>
      <p:sp>
        <p:nvSpPr>
          <p:cNvPr id="841" name="Google Shape;841;p54"/>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42" name="Google Shape;842;p54"/>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843" name="Google Shape;843;p54"/>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grpSp>
        <p:nvGrpSpPr>
          <p:cNvPr id="850" name="Google Shape;850;p55"/>
          <p:cNvGrpSpPr/>
          <p:nvPr/>
        </p:nvGrpSpPr>
        <p:grpSpPr>
          <a:xfrm>
            <a:off x="242887" y="322262"/>
            <a:ext cx="9791700" cy="6553200"/>
            <a:chOff x="153" y="203"/>
            <a:chExt cx="6168" cy="4128"/>
          </a:xfrm>
        </p:grpSpPr>
        <p:sp>
          <p:nvSpPr>
            <p:cNvPr id="851" name="Google Shape;851;p55"/>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52" name="Google Shape;852;p55"/>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53" name="Google Shape;853;p55"/>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854" name="Google Shape;854;p55"/>
          <p:cNvSpPr txBox="1"/>
          <p:nvPr>
            <p:ph idx="4294967295" type="title"/>
          </p:nvPr>
        </p:nvSpPr>
        <p:spPr>
          <a:xfrm>
            <a:off x="2528887" y="434975"/>
            <a:ext cx="5281612" cy="590550"/>
          </a:xfrm>
          <a:prstGeom prst="rect">
            <a:avLst/>
          </a:prstGeom>
          <a:noFill/>
          <a:ln>
            <a:noFill/>
          </a:ln>
        </p:spPr>
        <p:txBody>
          <a:bodyPr anchorCtr="0" anchor="ctr" bIns="49700" lIns="99425" spcFirstLastPara="1" rIns="99425" wrap="square" tIns="49700">
            <a:normAutofit/>
          </a:bodyPr>
          <a:lstStyle/>
          <a:p>
            <a:pPr indent="0" lvl="0" marL="0" marR="0" rtl="0" algn="ctr">
              <a:lnSpc>
                <a:spcPct val="100000"/>
              </a:lnSpc>
              <a:spcBef>
                <a:spcPts val="0"/>
              </a:spcBef>
              <a:spcAft>
                <a:spcPts val="0"/>
              </a:spcAft>
              <a:buClr>
                <a:schemeClr val="dk1"/>
              </a:buClr>
              <a:buSzPts val="3200"/>
              <a:buFont typeface="Calibri"/>
              <a:buNone/>
            </a:pPr>
            <a:r>
              <a:rPr b="0" i="0" lang="en-US" sz="3200" u="none" cap="none" strike="noStrike">
                <a:solidFill>
                  <a:schemeClr val="dk1"/>
                </a:solidFill>
                <a:latin typeface="Calibri"/>
                <a:ea typeface="Calibri"/>
                <a:cs typeface="Calibri"/>
                <a:sym typeface="Calibri"/>
              </a:rPr>
              <a:t>Value - ценность</a:t>
            </a:r>
            <a:endParaRPr/>
          </a:p>
        </p:txBody>
      </p:sp>
      <p:sp>
        <p:nvSpPr>
          <p:cNvPr id="855" name="Google Shape;855;p55"/>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56" name="Google Shape;856;p55"/>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pic>
        <p:nvPicPr>
          <p:cNvPr id="857" name="Google Shape;857;p55"/>
          <p:cNvPicPr preferRelativeResize="0"/>
          <p:nvPr/>
        </p:nvPicPr>
        <p:blipFill rotWithShape="1">
          <a:blip r:embed="rId3">
            <a:alphaModFix/>
          </a:blip>
          <a:srcRect b="0" l="0" r="0" t="0"/>
          <a:stretch/>
        </p:blipFill>
        <p:spPr>
          <a:xfrm>
            <a:off x="1660525" y="977900"/>
            <a:ext cx="7191375" cy="5445125"/>
          </a:xfrm>
          <a:prstGeom prst="rect">
            <a:avLst/>
          </a:prstGeom>
          <a:noFill/>
          <a:ln>
            <a:noFill/>
          </a:ln>
        </p:spPr>
      </p:pic>
      <p:sp>
        <p:nvSpPr>
          <p:cNvPr id="858" name="Google Shape;858;p55"/>
          <p:cNvSpPr txBox="1"/>
          <p:nvPr/>
        </p:nvSpPr>
        <p:spPr>
          <a:xfrm>
            <a:off x="688975" y="6503987"/>
            <a:ext cx="8191500"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http://whatsthebigdata.com/2013/07/25/big-data-3-vs-volume-variety-velocity-infographic/</a:t>
            </a:r>
            <a:endParaRPr/>
          </a:p>
        </p:txBody>
      </p:sp>
      <p:sp>
        <p:nvSpPr>
          <p:cNvPr id="859" name="Google Shape;859;p55"/>
          <p:cNvSpPr txBox="1"/>
          <p:nvPr/>
        </p:nvSpPr>
        <p:spPr>
          <a:xfrm>
            <a:off x="2185987" y="5260975"/>
            <a:ext cx="6553200" cy="971550"/>
          </a:xfrm>
          <a:prstGeom prst="rect">
            <a:avLst/>
          </a:prstGeom>
          <a:noFill/>
          <a:ln cap="flat" cmpd="sng" w="9525">
            <a:solidFill>
              <a:srgbClr val="FF5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60" name="Google Shape;860;p55"/>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grpSp>
        <p:nvGrpSpPr>
          <p:cNvPr id="867" name="Google Shape;867;p56"/>
          <p:cNvGrpSpPr/>
          <p:nvPr/>
        </p:nvGrpSpPr>
        <p:grpSpPr>
          <a:xfrm>
            <a:off x="242887" y="322262"/>
            <a:ext cx="9791700" cy="6553200"/>
            <a:chOff x="153" y="203"/>
            <a:chExt cx="6168" cy="4128"/>
          </a:xfrm>
        </p:grpSpPr>
        <p:sp>
          <p:nvSpPr>
            <p:cNvPr id="868" name="Google Shape;868;p56"/>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69" name="Google Shape;869;p56"/>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70" name="Google Shape;870;p56"/>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871" name="Google Shape;871;p56"/>
          <p:cNvSpPr txBox="1"/>
          <p:nvPr>
            <p:ph idx="4294967295" type="title"/>
          </p:nvPr>
        </p:nvSpPr>
        <p:spPr>
          <a:xfrm>
            <a:off x="890587" y="415925"/>
            <a:ext cx="8207375" cy="914400"/>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200"/>
              <a:buFont typeface="Calibri"/>
              <a:buNone/>
            </a:pPr>
            <a:r>
              <a:rPr b="1" i="0" lang="en-US" sz="3200" u="none" cap="none" strike="noStrike">
                <a:solidFill>
                  <a:schemeClr val="dk1"/>
                </a:solidFill>
                <a:latin typeface="Calibri"/>
                <a:ea typeface="Calibri"/>
                <a:cs typeface="Calibri"/>
                <a:sym typeface="Calibri"/>
              </a:rPr>
              <a:t>Характеристики больших данных: 8V</a:t>
            </a:r>
            <a:endParaRPr/>
          </a:p>
        </p:txBody>
      </p:sp>
      <p:sp>
        <p:nvSpPr>
          <p:cNvPr id="872" name="Google Shape;872;p56"/>
          <p:cNvSpPr txBox="1"/>
          <p:nvPr>
            <p:ph idx="4294967295" type="body"/>
          </p:nvPr>
        </p:nvSpPr>
        <p:spPr>
          <a:xfrm>
            <a:off x="801687" y="1698625"/>
            <a:ext cx="4192587" cy="4535487"/>
          </a:xfrm>
          <a:prstGeom prst="rect">
            <a:avLst/>
          </a:prstGeom>
          <a:noFill/>
          <a:ln>
            <a:noFill/>
          </a:ln>
        </p:spPr>
        <p:txBody>
          <a:bodyPr anchorCtr="0" anchor="t" bIns="49700" lIns="99425" spcFirstLastPara="1" rIns="99425" wrap="square" tIns="49700">
            <a:normAutofit/>
          </a:bodyPr>
          <a:lstStyle/>
          <a:p>
            <a:pPr indent="-193675" lvl="0" marL="193675" marR="0" rtl="0" algn="l">
              <a:lnSpc>
                <a:spcPct val="75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Volume </a:t>
            </a:r>
            <a:endParaRPr b="0" i="0" sz="2000" u="none">
              <a:solidFill>
                <a:schemeClr val="dk1"/>
              </a:solidFill>
              <a:latin typeface="Calibri"/>
              <a:ea typeface="Calibri"/>
              <a:cs typeface="Calibri"/>
              <a:sym typeface="Calibri"/>
            </a:endParaRPr>
          </a:p>
          <a:p>
            <a:pPr indent="-193675" lvl="0" marL="193675" marR="0" rtl="0" algn="l">
              <a:lnSpc>
                <a:spcPct val="75000"/>
              </a:lnSpc>
              <a:spcBef>
                <a:spcPts val="48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Variety </a:t>
            </a:r>
            <a:endParaRPr/>
          </a:p>
          <a:p>
            <a:pPr indent="-193675" lvl="0" marL="193675" marR="0" rtl="0" algn="l">
              <a:lnSpc>
                <a:spcPct val="75000"/>
              </a:lnSpc>
              <a:spcBef>
                <a:spcPts val="48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Velocity</a:t>
            </a:r>
            <a:endParaRPr/>
          </a:p>
          <a:p>
            <a:pPr indent="-193675" lvl="0" marL="193675" marR="0" rtl="0" algn="l">
              <a:lnSpc>
                <a:spcPct val="75000"/>
              </a:lnSpc>
              <a:spcBef>
                <a:spcPts val="48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Value</a:t>
            </a:r>
            <a:endParaRPr/>
          </a:p>
          <a:p>
            <a:pPr indent="-193675" lvl="0" marL="193675" marR="0" rtl="0" algn="l">
              <a:lnSpc>
                <a:spcPct val="75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193675" lvl="0" marL="193675" marR="0" rtl="0" algn="l">
              <a:lnSpc>
                <a:spcPct val="75000"/>
              </a:lnSpc>
              <a:spcBef>
                <a:spcPts val="480"/>
              </a:spcBef>
              <a:spcAft>
                <a:spcPts val="0"/>
              </a:spcAft>
              <a:buClr>
                <a:schemeClr val="dk1"/>
              </a:buClr>
              <a:buSzPts val="2400"/>
              <a:buFont typeface="Arial"/>
              <a:buNone/>
            </a:pPr>
            <a:r>
              <a:rPr b="0" i="0" lang="en-US" sz="2400" u="none">
                <a:solidFill>
                  <a:schemeClr val="dk1"/>
                </a:solidFill>
                <a:latin typeface="Calibri"/>
                <a:ea typeface="Calibri"/>
                <a:cs typeface="Calibri"/>
                <a:sym typeface="Calibri"/>
              </a:rPr>
              <a:t>_____________________</a:t>
            </a:r>
            <a:endParaRPr/>
          </a:p>
          <a:p>
            <a:pPr indent="-193675" lvl="0" marL="193675" marR="0" rtl="0" algn="l">
              <a:lnSpc>
                <a:spcPct val="75000"/>
              </a:lnSpc>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3675" lvl="0" marL="193675" marR="0" rtl="0" algn="l">
              <a:lnSpc>
                <a:spcPct val="75000"/>
              </a:lnSpc>
              <a:spcBef>
                <a:spcPts val="480"/>
              </a:spcBef>
              <a:spcAft>
                <a:spcPts val="0"/>
              </a:spcAft>
              <a:buClr>
                <a:schemeClr val="dk1"/>
              </a:buClr>
              <a:buSzPts val="2400"/>
              <a:buFont typeface="Arial"/>
              <a:buChar char="•"/>
            </a:pPr>
            <a:r>
              <a:rPr b="1" i="0" lang="en-US" sz="2400" u="none">
                <a:solidFill>
                  <a:schemeClr val="dk1"/>
                </a:solidFill>
                <a:latin typeface="Calibri"/>
                <a:ea typeface="Calibri"/>
                <a:cs typeface="Calibri"/>
                <a:sym typeface="Calibri"/>
              </a:rPr>
              <a:t>Veracity -</a:t>
            </a:r>
            <a:r>
              <a:rPr b="0" i="0" lang="en-US" sz="2400" u="none">
                <a:solidFill>
                  <a:schemeClr val="dk1"/>
                </a:solidFill>
                <a:latin typeface="Calibri"/>
                <a:ea typeface="Calibri"/>
                <a:cs typeface="Calibri"/>
                <a:sym typeface="Calibri"/>
              </a:rPr>
              <a:t> </a:t>
            </a:r>
            <a:r>
              <a:rPr b="0" i="0" lang="en-US" sz="2000" u="none">
                <a:solidFill>
                  <a:schemeClr val="dk1"/>
                </a:solidFill>
                <a:latin typeface="Calibri"/>
                <a:ea typeface="Calibri"/>
                <a:cs typeface="Calibri"/>
                <a:sym typeface="Calibri"/>
              </a:rPr>
              <a:t>достоверность</a:t>
            </a:r>
            <a:endParaRPr b="1" i="0" sz="2000" u="none">
              <a:solidFill>
                <a:schemeClr val="dk1"/>
              </a:solidFill>
              <a:latin typeface="Calibri"/>
              <a:ea typeface="Calibri"/>
              <a:cs typeface="Calibri"/>
              <a:sym typeface="Calibri"/>
            </a:endParaRPr>
          </a:p>
          <a:p>
            <a:pPr indent="-193675" lvl="0" marL="193675" marR="0" rtl="0" algn="l">
              <a:lnSpc>
                <a:spcPct val="75000"/>
              </a:lnSpc>
              <a:spcBef>
                <a:spcPts val="480"/>
              </a:spcBef>
              <a:spcAft>
                <a:spcPts val="0"/>
              </a:spcAft>
              <a:buClr>
                <a:schemeClr val="dk1"/>
              </a:buClr>
              <a:buSzPts val="2400"/>
              <a:buFont typeface="Arial"/>
              <a:buChar char="•"/>
            </a:pPr>
            <a:r>
              <a:rPr b="1" i="0" lang="en-US" sz="2400" u="none">
                <a:solidFill>
                  <a:schemeClr val="dk1"/>
                </a:solidFill>
                <a:latin typeface="Calibri"/>
                <a:ea typeface="Calibri"/>
                <a:cs typeface="Calibri"/>
                <a:sym typeface="Calibri"/>
              </a:rPr>
              <a:t>Visualization</a:t>
            </a:r>
            <a:r>
              <a:rPr b="0" i="0" lang="en-US" sz="2400" u="none">
                <a:solidFill>
                  <a:schemeClr val="dk1"/>
                </a:solidFill>
                <a:latin typeface="Calibri"/>
                <a:ea typeface="Calibri"/>
                <a:cs typeface="Calibri"/>
                <a:sym typeface="Calibri"/>
              </a:rPr>
              <a:t> -</a:t>
            </a:r>
            <a:r>
              <a:rPr b="0" i="0" lang="en-US" sz="2000" u="none">
                <a:solidFill>
                  <a:schemeClr val="dk1"/>
                </a:solidFill>
                <a:latin typeface="Calibri"/>
                <a:ea typeface="Calibri"/>
                <a:cs typeface="Calibri"/>
                <a:sym typeface="Calibri"/>
              </a:rPr>
              <a:t>визуализация</a:t>
            </a:r>
            <a:endParaRPr b="1" i="0" sz="2000" u="none">
              <a:solidFill>
                <a:schemeClr val="dk1"/>
              </a:solidFill>
              <a:latin typeface="Calibri"/>
              <a:ea typeface="Calibri"/>
              <a:cs typeface="Calibri"/>
              <a:sym typeface="Calibri"/>
            </a:endParaRPr>
          </a:p>
          <a:p>
            <a:pPr indent="-193675" lvl="0" marL="193675" marR="0" rtl="0" algn="l">
              <a:lnSpc>
                <a:spcPct val="75000"/>
              </a:lnSpc>
              <a:spcBef>
                <a:spcPts val="480"/>
              </a:spcBef>
              <a:spcAft>
                <a:spcPts val="0"/>
              </a:spcAft>
              <a:buClr>
                <a:schemeClr val="dk1"/>
              </a:buClr>
              <a:buSzPts val="2400"/>
              <a:buFont typeface="Arial"/>
              <a:buChar char="•"/>
            </a:pPr>
            <a:r>
              <a:rPr b="1" i="0" lang="en-US" sz="2400" u="none">
                <a:solidFill>
                  <a:schemeClr val="dk1"/>
                </a:solidFill>
                <a:latin typeface="Calibri"/>
                <a:ea typeface="Calibri"/>
                <a:cs typeface="Calibri"/>
                <a:sym typeface="Calibri"/>
              </a:rPr>
              <a:t>Variability – </a:t>
            </a:r>
            <a:r>
              <a:rPr b="1" i="0" lang="en-US" sz="2000" u="none">
                <a:solidFill>
                  <a:schemeClr val="dk1"/>
                </a:solidFill>
                <a:latin typeface="Calibri"/>
                <a:ea typeface="Calibri"/>
                <a:cs typeface="Calibri"/>
                <a:sym typeface="Calibri"/>
              </a:rPr>
              <a:t>изменчивость</a:t>
            </a:r>
            <a:endParaRPr/>
          </a:p>
          <a:p>
            <a:pPr indent="-193675" lvl="0" marL="193675" marR="0" rtl="0" algn="l">
              <a:lnSpc>
                <a:spcPct val="75000"/>
              </a:lnSpc>
              <a:spcBef>
                <a:spcPts val="480"/>
              </a:spcBef>
              <a:spcAft>
                <a:spcPts val="0"/>
              </a:spcAft>
              <a:buClr>
                <a:schemeClr val="dk1"/>
              </a:buClr>
              <a:buSzPts val="2400"/>
              <a:buFont typeface="Arial"/>
              <a:buChar char="•"/>
            </a:pPr>
            <a:r>
              <a:rPr b="1" i="0" lang="en-US" sz="2400" u="none">
                <a:solidFill>
                  <a:schemeClr val="dk1"/>
                </a:solidFill>
                <a:latin typeface="Calibri"/>
                <a:ea typeface="Calibri"/>
                <a:cs typeface="Calibri"/>
                <a:sym typeface="Calibri"/>
              </a:rPr>
              <a:t>Viscosity – </a:t>
            </a:r>
            <a:r>
              <a:rPr b="1" i="0" lang="en-US" sz="2000" u="none">
                <a:solidFill>
                  <a:schemeClr val="dk1"/>
                </a:solidFill>
                <a:latin typeface="Calibri"/>
                <a:ea typeface="Calibri"/>
                <a:cs typeface="Calibri"/>
                <a:sym typeface="Calibri"/>
              </a:rPr>
              <a:t>вязкость </a:t>
            </a:r>
            <a:endParaRPr/>
          </a:p>
          <a:p>
            <a:pPr indent="-193675" lvl="0" marL="193675" marR="0" rtl="0" algn="l">
              <a:lnSpc>
                <a:spcPct val="75000"/>
              </a:lnSpc>
              <a:spcBef>
                <a:spcPts val="480"/>
              </a:spcBef>
              <a:spcAft>
                <a:spcPts val="0"/>
              </a:spcAft>
              <a:buClr>
                <a:schemeClr val="dk1"/>
              </a:buClr>
              <a:buSzPts val="2400"/>
              <a:buFont typeface="Arial"/>
              <a:buChar char="•"/>
            </a:pPr>
            <a:r>
              <a:rPr b="1" i="0" lang="en-US" sz="2400" u="none">
                <a:solidFill>
                  <a:schemeClr val="dk1"/>
                </a:solidFill>
                <a:latin typeface="Calibri"/>
                <a:ea typeface="Calibri"/>
                <a:cs typeface="Calibri"/>
                <a:sym typeface="Calibri"/>
              </a:rPr>
              <a:t>Virtualization</a:t>
            </a:r>
            <a:endParaRPr/>
          </a:p>
          <a:p>
            <a:pPr indent="-203200" lvl="0" marL="355600" marR="0" rtl="0" algn="l">
              <a:spcBef>
                <a:spcPts val="480"/>
              </a:spcBef>
              <a:spcAft>
                <a:spcPts val="0"/>
              </a:spcAft>
              <a:buClr>
                <a:schemeClr val="dk1"/>
              </a:buClr>
              <a:buSzPts val="2400"/>
              <a:buFont typeface="Arial"/>
              <a:buNone/>
            </a:pPr>
            <a:r>
              <a:t/>
            </a:r>
            <a:endParaRPr b="1" i="0" sz="2400" u="none">
              <a:solidFill>
                <a:schemeClr val="dk1"/>
              </a:solidFill>
              <a:latin typeface="Calibri"/>
              <a:ea typeface="Calibri"/>
              <a:cs typeface="Calibri"/>
              <a:sym typeface="Calibri"/>
            </a:endParaRPr>
          </a:p>
        </p:txBody>
      </p:sp>
      <p:sp>
        <p:nvSpPr>
          <p:cNvPr id="873" name="Google Shape;873;p56"/>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pic>
        <p:nvPicPr>
          <p:cNvPr id="874" name="Google Shape;874;p56"/>
          <p:cNvPicPr preferRelativeResize="0"/>
          <p:nvPr/>
        </p:nvPicPr>
        <p:blipFill rotWithShape="1">
          <a:blip r:embed="rId3">
            <a:alphaModFix/>
          </a:blip>
          <a:srcRect b="0" l="0" r="0" t="0"/>
          <a:stretch/>
        </p:blipFill>
        <p:spPr>
          <a:xfrm>
            <a:off x="4826000" y="2070100"/>
            <a:ext cx="4610100" cy="3057525"/>
          </a:xfrm>
          <a:prstGeom prst="rect">
            <a:avLst/>
          </a:prstGeom>
          <a:noFill/>
          <a:ln>
            <a:noFill/>
          </a:ln>
        </p:spPr>
      </p:pic>
      <p:sp>
        <p:nvSpPr>
          <p:cNvPr id="875" name="Google Shape;875;p56"/>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grpSp>
        <p:nvGrpSpPr>
          <p:cNvPr id="882" name="Google Shape;882;p57"/>
          <p:cNvGrpSpPr/>
          <p:nvPr/>
        </p:nvGrpSpPr>
        <p:grpSpPr>
          <a:xfrm>
            <a:off x="242887" y="322262"/>
            <a:ext cx="9791700" cy="6553200"/>
            <a:chOff x="153" y="203"/>
            <a:chExt cx="6168" cy="4128"/>
          </a:xfrm>
        </p:grpSpPr>
        <p:sp>
          <p:nvSpPr>
            <p:cNvPr id="883" name="Google Shape;883;p57"/>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84" name="Google Shape;884;p57"/>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85" name="Google Shape;885;p57"/>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886" name="Google Shape;886;p57"/>
          <p:cNvSpPr txBox="1"/>
          <p:nvPr>
            <p:ph idx="4294967295" type="title"/>
          </p:nvPr>
        </p:nvSpPr>
        <p:spPr>
          <a:xfrm>
            <a:off x="1549400" y="344487"/>
            <a:ext cx="7421562" cy="1187450"/>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500"/>
              <a:buFont typeface="Calibri"/>
              <a:buNone/>
            </a:pPr>
            <a:r>
              <a:rPr b="0" i="0" lang="en-US" sz="3500" u="none" cap="none" strike="noStrike">
                <a:solidFill>
                  <a:schemeClr val="dk1"/>
                </a:solidFill>
                <a:latin typeface="Calibri"/>
                <a:ea typeface="Calibri"/>
                <a:cs typeface="Calibri"/>
                <a:sym typeface="Calibri"/>
              </a:rPr>
              <a:t>Veracity and Variability</a:t>
            </a:r>
            <a:endParaRPr/>
          </a:p>
        </p:txBody>
      </p:sp>
      <p:sp>
        <p:nvSpPr>
          <p:cNvPr id="887" name="Google Shape;887;p57"/>
          <p:cNvSpPr txBox="1"/>
          <p:nvPr>
            <p:ph idx="4294967295" type="body"/>
          </p:nvPr>
        </p:nvSpPr>
        <p:spPr>
          <a:xfrm>
            <a:off x="577850" y="1630362"/>
            <a:ext cx="8953500" cy="4264025"/>
          </a:xfrm>
          <a:prstGeom prst="rect">
            <a:avLst/>
          </a:prstGeom>
          <a:noFill/>
          <a:ln>
            <a:noFill/>
          </a:ln>
        </p:spPr>
        <p:txBody>
          <a:bodyPr anchorCtr="0" anchor="t" bIns="49700" lIns="99425" spcFirstLastPara="1" rIns="99425" wrap="square" tIns="49700">
            <a:noAutofit/>
          </a:bodyPr>
          <a:lstStyle/>
          <a:p>
            <a:pPr indent="-355600" lvl="0" marL="355600" marR="0" rtl="0" algn="l">
              <a:lnSpc>
                <a:spcPct val="100000"/>
              </a:lnSpc>
              <a:spcBef>
                <a:spcPts val="0"/>
              </a:spcBef>
              <a:spcAft>
                <a:spcPts val="0"/>
              </a:spcAft>
              <a:buClr>
                <a:schemeClr val="dk1"/>
              </a:buClr>
              <a:buSzPts val="2200"/>
              <a:buFont typeface="Arial"/>
              <a:buChar char="•"/>
            </a:pPr>
            <a:r>
              <a:rPr b="1" i="0" lang="en-US" sz="2200" u="none">
                <a:solidFill>
                  <a:schemeClr val="dk1"/>
                </a:solidFill>
                <a:latin typeface="Calibri"/>
                <a:ea typeface="Calibri"/>
                <a:cs typeface="Calibri"/>
                <a:sym typeface="Calibri"/>
              </a:rPr>
              <a:t>Veracity – Достоверность. Л</a:t>
            </a:r>
            <a:r>
              <a:rPr b="0" i="0" lang="en-US" sz="2200" u="none">
                <a:solidFill>
                  <a:schemeClr val="dk1"/>
                </a:solidFill>
                <a:latin typeface="Calibri"/>
                <a:ea typeface="Calibri"/>
                <a:cs typeface="Calibri"/>
                <a:sym typeface="Calibri"/>
              </a:rPr>
              <a:t>юбой анализ будет совершенно бесполезен, если данные окажутся недостоверными. Даже неточность может привести к неправильным решениям. Самый простой пример – контакты с ложными именами и неточной контактной информацией. </a:t>
            </a:r>
            <a:endParaRPr/>
          </a:p>
          <a:p>
            <a:pPr indent="-355600" lvl="0" marL="355600" marR="0" rtl="0" algn="l">
              <a:lnSpc>
                <a:spcPct val="100000"/>
              </a:lnSpc>
              <a:spcBef>
                <a:spcPts val="440"/>
              </a:spcBef>
              <a:spcAft>
                <a:spcPts val="0"/>
              </a:spcAft>
              <a:buClr>
                <a:schemeClr val="dk1"/>
              </a:buClr>
              <a:buSzPts val="2200"/>
              <a:buFont typeface="Arial"/>
              <a:buChar char="•"/>
            </a:pPr>
            <a:r>
              <a:rPr b="1" i="0" lang="en-US" sz="2200" u="none">
                <a:solidFill>
                  <a:schemeClr val="dk1"/>
                </a:solidFill>
                <a:latin typeface="Calibri"/>
                <a:ea typeface="Calibri"/>
                <a:cs typeface="Calibri"/>
                <a:sym typeface="Calibri"/>
              </a:rPr>
              <a:t>Variability – Изменчивость: </a:t>
            </a:r>
            <a:r>
              <a:rPr b="0" i="0" lang="en-US" sz="2200" u="none">
                <a:solidFill>
                  <a:schemeClr val="dk1"/>
                </a:solidFill>
                <a:latin typeface="Calibri"/>
                <a:ea typeface="Calibri"/>
                <a:cs typeface="Calibri"/>
                <a:sym typeface="Calibri"/>
              </a:rPr>
              <a:t>значение одних и тех же данных может различаться в зависимости от контекста, например, одни и те же слова в Твиттере могут иметь различные значения и отражать различные настроения. Мы должны учитывать все нюансы! Для того чтобы выполнить правильный анализ настроений, алгоритмы должны быть в состоянии понять контекст и быть в состоянии расшифровать точное значение слова в этом контексте. </a:t>
            </a:r>
            <a:endParaRPr/>
          </a:p>
        </p:txBody>
      </p:sp>
      <p:sp>
        <p:nvSpPr>
          <p:cNvPr id="888" name="Google Shape;888;p57"/>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89" name="Google Shape;889;p57"/>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890" name="Google Shape;890;p57"/>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grpSp>
        <p:nvGrpSpPr>
          <p:cNvPr id="897" name="Google Shape;897;p58"/>
          <p:cNvGrpSpPr/>
          <p:nvPr/>
        </p:nvGrpSpPr>
        <p:grpSpPr>
          <a:xfrm>
            <a:off x="242887" y="322262"/>
            <a:ext cx="9791700" cy="6553200"/>
            <a:chOff x="153" y="203"/>
            <a:chExt cx="6168" cy="4128"/>
          </a:xfrm>
        </p:grpSpPr>
        <p:sp>
          <p:nvSpPr>
            <p:cNvPr id="898" name="Google Shape;898;p58"/>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899" name="Google Shape;899;p58"/>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00" name="Google Shape;900;p58"/>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901" name="Google Shape;901;p58"/>
          <p:cNvSpPr txBox="1"/>
          <p:nvPr>
            <p:ph idx="4294967295" type="title"/>
          </p:nvPr>
        </p:nvSpPr>
        <p:spPr>
          <a:xfrm>
            <a:off x="2154237" y="379412"/>
            <a:ext cx="6210300" cy="1187450"/>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600"/>
              <a:buFont typeface="Calibri"/>
              <a:buNone/>
            </a:pPr>
            <a:r>
              <a:rPr b="0" i="0" lang="en-US" sz="3600" u="none" cap="none" strike="noStrike">
                <a:solidFill>
                  <a:schemeClr val="dk1"/>
                </a:solidFill>
                <a:latin typeface="Calibri"/>
                <a:ea typeface="Calibri"/>
                <a:cs typeface="Calibri"/>
                <a:sym typeface="Calibri"/>
              </a:rPr>
              <a:t>Visualization</a:t>
            </a:r>
            <a:r>
              <a:rPr b="0" i="0" lang="en-US" sz="3500" u="none" cap="none" strike="noStrike">
                <a:solidFill>
                  <a:schemeClr val="dk1"/>
                </a:solidFill>
                <a:latin typeface="Calibri"/>
                <a:ea typeface="Calibri"/>
                <a:cs typeface="Calibri"/>
                <a:sym typeface="Calibri"/>
              </a:rPr>
              <a:t> and </a:t>
            </a:r>
            <a:r>
              <a:rPr b="0" i="0" lang="en-US" sz="3600" u="none" cap="none" strike="noStrike">
                <a:solidFill>
                  <a:schemeClr val="dk1"/>
                </a:solidFill>
                <a:latin typeface="Calibri"/>
                <a:ea typeface="Calibri"/>
                <a:cs typeface="Calibri"/>
                <a:sym typeface="Calibri"/>
              </a:rPr>
              <a:t>Viscosity</a:t>
            </a:r>
            <a:endParaRPr/>
          </a:p>
        </p:txBody>
      </p:sp>
      <p:sp>
        <p:nvSpPr>
          <p:cNvPr id="902" name="Google Shape;902;p58"/>
          <p:cNvSpPr txBox="1"/>
          <p:nvPr>
            <p:ph idx="4294967295" type="body"/>
          </p:nvPr>
        </p:nvSpPr>
        <p:spPr>
          <a:xfrm>
            <a:off x="873125" y="1700212"/>
            <a:ext cx="8945562" cy="3954462"/>
          </a:xfrm>
          <a:prstGeom prst="rect">
            <a:avLst/>
          </a:prstGeom>
          <a:noFill/>
          <a:ln>
            <a:noFill/>
          </a:ln>
        </p:spPr>
        <p:txBody>
          <a:bodyPr anchorCtr="0" anchor="t" bIns="49700" lIns="99425" spcFirstLastPara="1" rIns="99425" wrap="square" tIns="49700">
            <a:noAutofit/>
          </a:bodyPr>
          <a:lstStyle/>
          <a:p>
            <a:pPr indent="-355600" lvl="0" marL="355600" marR="0" rtl="0" algn="l">
              <a:lnSpc>
                <a:spcPct val="100000"/>
              </a:lnSpc>
              <a:spcBef>
                <a:spcPts val="0"/>
              </a:spcBef>
              <a:spcAft>
                <a:spcPts val="0"/>
              </a:spcAft>
              <a:buClr>
                <a:schemeClr val="dk1"/>
              </a:buClr>
              <a:buSzPts val="2200"/>
              <a:buFont typeface="Arial"/>
              <a:buChar char="•"/>
            </a:pPr>
            <a:r>
              <a:rPr b="1" i="0" lang="en-US" sz="2200" u="none">
                <a:solidFill>
                  <a:schemeClr val="dk1"/>
                </a:solidFill>
                <a:latin typeface="Calibri"/>
                <a:ea typeface="Calibri"/>
                <a:cs typeface="Calibri"/>
                <a:sym typeface="Calibri"/>
              </a:rPr>
              <a:t>Visualization – Визуализация:</a:t>
            </a:r>
            <a:r>
              <a:rPr b="0" i="0" lang="en-US" sz="2200" u="none">
                <a:solidFill>
                  <a:schemeClr val="dk1"/>
                </a:solidFill>
                <a:latin typeface="Calibri"/>
                <a:ea typeface="Calibri"/>
                <a:cs typeface="Calibri"/>
                <a:sym typeface="Calibri"/>
              </a:rPr>
              <a:t> это необходимая часть анализа, поскольку делает большие данные доступными для человеческого восприятия. Визуализация больших объемов сложных данных гораздо более эффективна и понятна для человека, чем электронные таблицы и отчеты, полные чисел и формул. </a:t>
            </a:r>
            <a:endParaRPr/>
          </a:p>
          <a:p>
            <a:pPr indent="-215900" lvl="0" marL="355600" marR="0" rtl="0" algn="l">
              <a:lnSpc>
                <a:spcPct val="100000"/>
              </a:lnSpc>
              <a:spcBef>
                <a:spcPts val="440"/>
              </a:spcBef>
              <a:spcAft>
                <a:spcPts val="0"/>
              </a:spcAft>
              <a:buClr>
                <a:schemeClr val="dk1"/>
              </a:buClr>
              <a:buSzPts val="2200"/>
              <a:buFont typeface="Arial"/>
              <a:buNone/>
            </a:pPr>
            <a:r>
              <a:t/>
            </a:r>
            <a:endParaRPr b="0" i="0" sz="2200" u="none">
              <a:solidFill>
                <a:schemeClr val="dk1"/>
              </a:solidFill>
              <a:latin typeface="Calibri"/>
              <a:ea typeface="Calibri"/>
              <a:cs typeface="Calibri"/>
              <a:sym typeface="Calibri"/>
            </a:endParaRPr>
          </a:p>
          <a:p>
            <a:pPr indent="-355600" lvl="0" marL="355600" marR="0" rtl="0" algn="l">
              <a:lnSpc>
                <a:spcPct val="100000"/>
              </a:lnSpc>
              <a:spcBef>
                <a:spcPts val="440"/>
              </a:spcBef>
              <a:spcAft>
                <a:spcPts val="0"/>
              </a:spcAft>
              <a:buClr>
                <a:schemeClr val="dk1"/>
              </a:buClr>
              <a:buSzPts val="2200"/>
              <a:buFont typeface="Arial"/>
              <a:buChar char="•"/>
            </a:pPr>
            <a:r>
              <a:rPr b="1" i="0" lang="en-US" sz="2200" u="none">
                <a:solidFill>
                  <a:schemeClr val="dk1"/>
                </a:solidFill>
                <a:latin typeface="Calibri"/>
                <a:ea typeface="Calibri"/>
                <a:cs typeface="Calibri"/>
                <a:sym typeface="Calibri"/>
              </a:rPr>
              <a:t>Viscosity - </a:t>
            </a:r>
            <a:r>
              <a:rPr b="0" i="0" lang="en-US" sz="2200" u="none">
                <a:solidFill>
                  <a:schemeClr val="dk1"/>
                </a:solidFill>
                <a:latin typeface="Calibri"/>
                <a:ea typeface="Calibri"/>
                <a:cs typeface="Calibri"/>
                <a:sym typeface="Calibri"/>
              </a:rPr>
              <a:t>Вязкость - относится к инерции при навигации по сбору данных. Например, из-за разнообразия источников данных, скорости потоков данных и сложности требуемой обработки.</a:t>
            </a:r>
            <a:endParaRPr/>
          </a:p>
        </p:txBody>
      </p:sp>
      <p:sp>
        <p:nvSpPr>
          <p:cNvPr id="903" name="Google Shape;903;p58"/>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04" name="Google Shape;904;p58"/>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905" name="Google Shape;905;p58"/>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grpSp>
        <p:nvGrpSpPr>
          <p:cNvPr id="912" name="Google Shape;912;p59"/>
          <p:cNvGrpSpPr/>
          <p:nvPr/>
        </p:nvGrpSpPr>
        <p:grpSpPr>
          <a:xfrm>
            <a:off x="242887" y="322262"/>
            <a:ext cx="9791700" cy="6553200"/>
            <a:chOff x="153" y="203"/>
            <a:chExt cx="6168" cy="4128"/>
          </a:xfrm>
        </p:grpSpPr>
        <p:sp>
          <p:nvSpPr>
            <p:cNvPr id="913" name="Google Shape;913;p59"/>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14" name="Google Shape;914;p59"/>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15" name="Google Shape;915;p59"/>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916" name="Google Shape;916;p59"/>
          <p:cNvSpPr txBox="1"/>
          <p:nvPr>
            <p:ph idx="4294967295" type="title"/>
          </p:nvPr>
        </p:nvSpPr>
        <p:spPr>
          <a:xfrm>
            <a:off x="2617787" y="414337"/>
            <a:ext cx="5741987" cy="1187450"/>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500"/>
              <a:buFont typeface="Calibri"/>
              <a:buNone/>
            </a:pPr>
            <a:r>
              <a:rPr b="0" i="0" lang="en-US" sz="3500" u="none" cap="none" strike="noStrike">
                <a:solidFill>
                  <a:schemeClr val="dk1"/>
                </a:solidFill>
                <a:latin typeface="Calibri"/>
                <a:ea typeface="Calibri"/>
                <a:cs typeface="Calibri"/>
                <a:sym typeface="Calibri"/>
              </a:rPr>
              <a:t>Virtualization</a:t>
            </a:r>
            <a:endParaRPr/>
          </a:p>
        </p:txBody>
      </p:sp>
      <p:sp>
        <p:nvSpPr>
          <p:cNvPr id="917" name="Google Shape;917;p59"/>
          <p:cNvSpPr txBox="1"/>
          <p:nvPr>
            <p:ph idx="4294967295" type="body"/>
          </p:nvPr>
        </p:nvSpPr>
        <p:spPr>
          <a:xfrm>
            <a:off x="1300162" y="1965325"/>
            <a:ext cx="7920037" cy="3954462"/>
          </a:xfrm>
          <a:prstGeom prst="rect">
            <a:avLst/>
          </a:prstGeom>
          <a:noFill/>
          <a:ln>
            <a:noFill/>
          </a:ln>
        </p:spPr>
        <p:txBody>
          <a:bodyPr anchorCtr="0" anchor="t" bIns="49700" lIns="99425" spcFirstLastPara="1" rIns="99425" wrap="square" tIns="49700">
            <a:noAutofit/>
          </a:bodyPr>
          <a:lstStyle/>
          <a:p>
            <a:pPr indent="-196850" lvl="0" marL="193675" marR="0" rtl="0" algn="l">
              <a:lnSpc>
                <a:spcPct val="100000"/>
              </a:lnSpc>
              <a:spcBef>
                <a:spcPts val="0"/>
              </a:spcBef>
              <a:spcAft>
                <a:spcPts val="0"/>
              </a:spcAft>
              <a:buClr>
                <a:schemeClr val="dk1"/>
              </a:buClr>
              <a:buSzPts val="3100"/>
              <a:buFont typeface="Arial"/>
              <a:buChar char="•"/>
            </a:pPr>
            <a:r>
              <a:rPr b="0" i="0" lang="en-US" sz="3100" u="none">
                <a:solidFill>
                  <a:schemeClr val="dk1"/>
                </a:solidFill>
                <a:latin typeface="Calibri"/>
                <a:ea typeface="Calibri"/>
                <a:cs typeface="Calibri"/>
                <a:sym typeface="Calibri"/>
              </a:rPr>
              <a:t>изоляция вычислительных процессов и ресурсов друг от друга</a:t>
            </a:r>
            <a:endParaRPr/>
          </a:p>
          <a:p>
            <a:pPr indent="-196850" lvl="0" marL="193675" marR="0" rtl="0" algn="l">
              <a:lnSpc>
                <a:spcPct val="100000"/>
              </a:lnSpc>
              <a:spcBef>
                <a:spcPts val="620"/>
              </a:spcBef>
              <a:spcAft>
                <a:spcPts val="0"/>
              </a:spcAft>
              <a:buClr>
                <a:schemeClr val="dk1"/>
              </a:buClr>
              <a:buSzPts val="3100"/>
              <a:buFont typeface="Arial"/>
              <a:buChar char="•"/>
            </a:pPr>
            <a:r>
              <a:rPr b="0" i="0" lang="en-US" sz="3100" u="none">
                <a:solidFill>
                  <a:schemeClr val="dk1"/>
                </a:solidFill>
                <a:latin typeface="Calibri"/>
                <a:ea typeface="Calibri"/>
                <a:cs typeface="Calibri"/>
                <a:sym typeface="Calibri"/>
              </a:rPr>
              <a:t>Виртуализация</a:t>
            </a:r>
            <a:endParaRPr/>
          </a:p>
          <a:p>
            <a:pPr indent="-376237" lvl="1" marL="579437" marR="0" rtl="0" algn="l">
              <a:lnSpc>
                <a:spcPct val="100000"/>
              </a:lnSpc>
              <a:spcBef>
                <a:spcPts val="52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рабочих станций</a:t>
            </a:r>
            <a:endParaRPr/>
          </a:p>
          <a:p>
            <a:pPr indent="-376237" lvl="1" marL="579437" marR="0" rtl="0" algn="l">
              <a:lnSpc>
                <a:spcPct val="100000"/>
              </a:lnSpc>
              <a:spcBef>
                <a:spcPts val="52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серверов</a:t>
            </a:r>
            <a:endParaRPr/>
          </a:p>
          <a:p>
            <a:pPr indent="-376237" lvl="1" marL="579437" marR="0" rtl="0" algn="l">
              <a:lnSpc>
                <a:spcPct val="100000"/>
              </a:lnSpc>
              <a:spcBef>
                <a:spcPts val="52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приложений</a:t>
            </a:r>
            <a:endParaRPr/>
          </a:p>
          <a:p>
            <a:pPr indent="-376237" lvl="1" marL="579437" marR="0" rtl="0" algn="l">
              <a:lnSpc>
                <a:spcPct val="100000"/>
              </a:lnSpc>
              <a:spcBef>
                <a:spcPts val="52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ресурсов</a:t>
            </a:r>
            <a:endParaRPr/>
          </a:p>
          <a:p>
            <a:pPr indent="-190500" lvl="0" marL="355600" marR="0" rtl="0" algn="l">
              <a:spcBef>
                <a:spcPts val="520"/>
              </a:spcBef>
              <a:spcAft>
                <a:spcPts val="0"/>
              </a:spcAft>
              <a:buClr>
                <a:schemeClr val="dk1"/>
              </a:buClr>
              <a:buSzPts val="2600"/>
              <a:buFont typeface="Arial"/>
              <a:buNone/>
            </a:pPr>
            <a:r>
              <a:t/>
            </a:r>
            <a:endParaRPr b="0" i="0" sz="2600" u="none" cap="none" strike="noStrike">
              <a:solidFill>
                <a:schemeClr val="dk1"/>
              </a:solidFill>
              <a:latin typeface="Calibri"/>
              <a:ea typeface="Calibri"/>
              <a:cs typeface="Calibri"/>
              <a:sym typeface="Calibri"/>
            </a:endParaRPr>
          </a:p>
        </p:txBody>
      </p:sp>
      <p:sp>
        <p:nvSpPr>
          <p:cNvPr id="918" name="Google Shape;918;p59"/>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19" name="Google Shape;919;p59"/>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920" name="Google Shape;920;p59"/>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grpSp>
        <p:nvGrpSpPr>
          <p:cNvPr id="157" name="Google Shape;157;p6"/>
          <p:cNvGrpSpPr/>
          <p:nvPr/>
        </p:nvGrpSpPr>
        <p:grpSpPr>
          <a:xfrm>
            <a:off x="242887" y="322262"/>
            <a:ext cx="9791700" cy="6553200"/>
            <a:chOff x="153" y="203"/>
            <a:chExt cx="6168" cy="4128"/>
          </a:xfrm>
        </p:grpSpPr>
        <p:sp>
          <p:nvSpPr>
            <p:cNvPr id="158" name="Google Shape;158;p6"/>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59" name="Google Shape;159;p6"/>
            <p:cNvSpPr/>
            <p:nvPr/>
          </p:nvSpPr>
          <p:spPr>
            <a:xfrm>
              <a:off x="561" y="249"/>
              <a:ext cx="5261" cy="680"/>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60" name="Google Shape;160;p6"/>
            <p:cNvSpPr/>
            <p:nvPr/>
          </p:nvSpPr>
          <p:spPr>
            <a:xfrm>
              <a:off x="244" y="1033"/>
              <a:ext cx="5941" cy="3207"/>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61" name="Google Shape;161;p6"/>
          <p:cNvSpPr txBox="1"/>
          <p:nvPr>
            <p:ph idx="4294967295" type="title"/>
          </p:nvPr>
        </p:nvSpPr>
        <p:spPr>
          <a:xfrm>
            <a:off x="1177925" y="433387"/>
            <a:ext cx="7640637" cy="746125"/>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900"/>
              <a:buFont typeface="Calibri"/>
              <a:buNone/>
            </a:pPr>
            <a:r>
              <a:rPr b="0" i="0" lang="en-US" sz="3900" u="none" cap="none" strike="noStrike">
                <a:solidFill>
                  <a:schemeClr val="dk1"/>
                </a:solidFill>
                <a:latin typeface="Calibri"/>
                <a:ea typeface="Calibri"/>
                <a:cs typeface="Calibri"/>
                <a:sym typeface="Calibri"/>
              </a:rPr>
              <a:t>Что такое «Большие данные»?</a:t>
            </a:r>
            <a:endParaRPr/>
          </a:p>
        </p:txBody>
      </p:sp>
      <p:sp>
        <p:nvSpPr>
          <p:cNvPr id="162" name="Google Shape;162;p6"/>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rgbClr val="9EE0F8"/>
              </a:buClr>
              <a:buSzPts val="2000"/>
              <a:buFont typeface="Courier New"/>
              <a:buNone/>
            </a:pPr>
            <a:r>
              <a:rPr b="1" i="0" lang="en-US" sz="2000" u="none">
                <a:solidFill>
                  <a:srgbClr val="9EE0F8"/>
                </a:solidFill>
                <a:latin typeface="Courier New"/>
                <a:ea typeface="Courier New"/>
                <a:cs typeface="Courier New"/>
                <a:sym typeface="Courier New"/>
              </a:rPr>
              <a:t>Обработка больших данных. Л1</a:t>
            </a:r>
            <a:endParaRPr/>
          </a:p>
        </p:txBody>
      </p:sp>
      <p:sp>
        <p:nvSpPr>
          <p:cNvPr id="163" name="Google Shape;163;p6"/>
          <p:cNvSpPr txBox="1"/>
          <p:nvPr/>
        </p:nvSpPr>
        <p:spPr>
          <a:xfrm>
            <a:off x="538162" y="1355725"/>
            <a:ext cx="9280525" cy="5308600"/>
          </a:xfrm>
          <a:prstGeom prst="rect">
            <a:avLst/>
          </a:prstGeom>
          <a:noFill/>
          <a:ln>
            <a:noFill/>
          </a:ln>
        </p:spPr>
        <p:txBody>
          <a:bodyPr anchorCtr="0" anchor="t" bIns="45700" lIns="91425" spcFirstLastPara="1" rIns="91425" wrap="square" tIns="45700">
            <a:spAutoFit/>
          </a:bodyPr>
          <a:lstStyle/>
          <a:p>
            <a:pPr indent="357187" lvl="0" marL="0" marR="0" rtl="0" algn="just">
              <a:lnSpc>
                <a:spcPct val="100000"/>
              </a:lnSpc>
              <a:spcBef>
                <a:spcPts val="0"/>
              </a:spcBef>
              <a:spcAft>
                <a:spcPts val="0"/>
              </a:spcAft>
              <a:buClr>
                <a:schemeClr val="dk1"/>
              </a:buClr>
              <a:buSzPts val="2000"/>
              <a:buFont typeface="Arial"/>
              <a:buNone/>
            </a:pPr>
            <a:r>
              <a:rPr b="1" i="1" lang="en-US" sz="2000" u="none">
                <a:solidFill>
                  <a:schemeClr val="dk1"/>
                </a:solidFill>
                <a:latin typeface="Arial"/>
                <a:ea typeface="Arial"/>
                <a:cs typeface="Arial"/>
                <a:sym typeface="Arial"/>
              </a:rPr>
              <a:t>Big Data – это группа технологий и методов обработки очень больших объемов данных, в том числе неструктурированных, в распределенных информационных системах, обеспечивающих получение качественно новой полезной информации.</a:t>
            </a:r>
            <a:endParaRPr/>
          </a:p>
          <a:p>
            <a:pPr indent="357187" lvl="0" marL="0" marR="0" rtl="0" algn="just">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Big Data</a:t>
            </a:r>
            <a:r>
              <a:rPr b="0" i="0" lang="en-US" sz="2000" u="none">
                <a:solidFill>
                  <a:schemeClr val="dk1"/>
                </a:solidFill>
                <a:latin typeface="Arial"/>
                <a:ea typeface="Arial"/>
                <a:cs typeface="Arial"/>
                <a:sym typeface="Arial"/>
              </a:rPr>
              <a:t> – это наборы данных такого объема, когда  традиционные инструменты  не способны осуществлять их захват, управление и обработку за приемлемое время.</a:t>
            </a:r>
            <a:endParaRPr/>
          </a:p>
          <a:p>
            <a:pPr indent="357187" lvl="0" marL="0" marR="0" rtl="0" algn="l">
              <a:lnSpc>
                <a:spcPct val="100000"/>
              </a:lnSpc>
              <a:spcBef>
                <a:spcPts val="0"/>
              </a:spcBef>
              <a:spcAft>
                <a:spcPts val="0"/>
              </a:spcAft>
              <a:buClr>
                <a:schemeClr val="dk1"/>
              </a:buClr>
              <a:buSzPts val="1900"/>
              <a:buFont typeface="Arial"/>
              <a:buNone/>
            </a:pPr>
            <a:r>
              <a:t/>
            </a:r>
            <a:endParaRPr b="0" i="0" sz="1900" u="none">
              <a:solidFill>
                <a:schemeClr val="dk1"/>
              </a:solidFill>
              <a:latin typeface="Arial"/>
              <a:ea typeface="Arial"/>
              <a:cs typeface="Arial"/>
              <a:sym typeface="Arial"/>
            </a:endParaRPr>
          </a:p>
          <a:p>
            <a:pPr indent="357187" lvl="0" marL="0" marR="0" rtl="0" algn="l">
              <a:lnSpc>
                <a:spcPct val="100000"/>
              </a:lnSpc>
              <a:spcBef>
                <a:spcPts val="0"/>
              </a:spcBef>
              <a:spcAft>
                <a:spcPts val="0"/>
              </a:spcAft>
              <a:buClr>
                <a:schemeClr val="dk1"/>
              </a:buClr>
              <a:buSzPts val="1900"/>
              <a:buFont typeface="Arial"/>
              <a:buNone/>
            </a:pPr>
            <a:r>
              <a:rPr b="0" i="0" lang="en-US" sz="1900" u="none">
                <a:solidFill>
                  <a:schemeClr val="dk1"/>
                </a:solidFill>
                <a:latin typeface="Arial"/>
                <a:ea typeface="Arial"/>
                <a:cs typeface="Arial"/>
                <a:sym typeface="Arial"/>
              </a:rPr>
              <a:t>Технологии </a:t>
            </a:r>
            <a:r>
              <a:rPr b="1" i="0" lang="en-US" sz="1900" u="none">
                <a:solidFill>
                  <a:schemeClr val="dk1"/>
                </a:solidFill>
                <a:latin typeface="Arial"/>
                <a:ea typeface="Arial"/>
                <a:cs typeface="Arial"/>
                <a:sym typeface="Arial"/>
              </a:rPr>
              <a:t>Big Data</a:t>
            </a:r>
            <a:r>
              <a:rPr b="0" i="0" lang="en-US" sz="1900" u="none">
                <a:solidFill>
                  <a:schemeClr val="dk1"/>
                </a:solidFill>
                <a:latin typeface="Arial"/>
                <a:ea typeface="Arial"/>
                <a:cs typeface="Arial"/>
                <a:sym typeface="Arial"/>
              </a:rPr>
              <a:t> предоставляют услуги, позволяющие раскрыть потенциал мегамассивов данных за счет выявления скрытых закономерностей и фактов.</a:t>
            </a:r>
            <a:endParaRPr/>
          </a:p>
          <a:p>
            <a:pPr indent="357187" lvl="0" marL="0" marR="0" rtl="0" algn="l">
              <a:lnSpc>
                <a:spcPct val="100000"/>
              </a:lnSpc>
              <a:spcBef>
                <a:spcPts val="0"/>
              </a:spcBef>
              <a:spcAft>
                <a:spcPts val="0"/>
              </a:spcAft>
              <a:buClr>
                <a:schemeClr val="dk1"/>
              </a:buClr>
              <a:buSzPts val="1900"/>
              <a:buFont typeface="Arial"/>
              <a:buNone/>
            </a:pPr>
            <a:r>
              <a:t/>
            </a:r>
            <a:endParaRPr b="0" i="0" sz="1900" u="none">
              <a:solidFill>
                <a:schemeClr val="dk1"/>
              </a:solidFill>
              <a:latin typeface="Arial"/>
              <a:ea typeface="Arial"/>
              <a:cs typeface="Arial"/>
              <a:sym typeface="Arial"/>
            </a:endParaRPr>
          </a:p>
          <a:p>
            <a:pPr indent="357187" lvl="0" marL="0" marR="0" rtl="0" algn="l">
              <a:lnSpc>
                <a:spcPct val="100000"/>
              </a:lnSpc>
              <a:spcBef>
                <a:spcPts val="0"/>
              </a:spcBef>
              <a:spcAft>
                <a:spcPts val="0"/>
              </a:spcAft>
              <a:buClr>
                <a:schemeClr val="dk1"/>
              </a:buClr>
              <a:buSzPts val="1900"/>
              <a:buFont typeface="Arial"/>
              <a:buNone/>
            </a:pPr>
            <a:r>
              <a:rPr b="0" i="0" lang="en-US" sz="1900" u="none">
                <a:solidFill>
                  <a:schemeClr val="dk1"/>
                </a:solidFill>
                <a:latin typeface="Arial"/>
                <a:ea typeface="Arial"/>
                <a:cs typeface="Arial"/>
                <a:sym typeface="Arial"/>
              </a:rPr>
              <a:t>Под «очень большими» наборами данных подразумеваются данные объемом от терабайт до сотен петабайт. Например, фото и видео хранилище на Facebook оценивается как минимум в 100 петабайт.</a:t>
            </a:r>
            <a:endParaRPr/>
          </a:p>
          <a:p>
            <a:pPr indent="357187" lvl="0" marL="0" marR="0" rtl="0" algn="ctr">
              <a:lnSpc>
                <a:spcPct val="100000"/>
              </a:lnSpc>
              <a:spcBef>
                <a:spcPts val="0"/>
              </a:spcBef>
              <a:spcAft>
                <a:spcPts val="0"/>
              </a:spcAft>
              <a:buClr>
                <a:schemeClr val="dk1"/>
              </a:buClr>
              <a:buSzPts val="1800"/>
              <a:buFont typeface="Arial"/>
              <a:buNone/>
            </a:pPr>
            <a:r>
              <a:rPr b="1" i="1" lang="en-US" sz="1800" u="none">
                <a:solidFill>
                  <a:schemeClr val="dk1"/>
                </a:solidFill>
                <a:latin typeface="Arial"/>
                <a:ea typeface="Arial"/>
                <a:cs typeface="Arial"/>
                <a:sym typeface="Arial"/>
              </a:rPr>
              <a:t>Полезно напомнить, что</a:t>
            </a:r>
            <a:endParaRPr/>
          </a:p>
          <a:p>
            <a:pPr indent="357187" lvl="0" marL="0" marR="0" rtl="0" algn="ctr">
              <a:lnSpc>
                <a:spcPct val="100000"/>
              </a:lnSpc>
              <a:spcBef>
                <a:spcPts val="0"/>
              </a:spcBef>
              <a:spcAft>
                <a:spcPts val="0"/>
              </a:spcAft>
              <a:buClr>
                <a:schemeClr val="dk1"/>
              </a:buClr>
              <a:buSzPts val="1600"/>
              <a:buFont typeface="Arial"/>
              <a:buNone/>
            </a:pPr>
            <a:r>
              <a:rPr b="1" i="0" lang="en-US" sz="1600" u="none">
                <a:solidFill>
                  <a:schemeClr val="dk1"/>
                </a:solidFill>
                <a:latin typeface="Arial"/>
                <a:ea typeface="Arial"/>
                <a:cs typeface="Arial"/>
                <a:sym typeface="Arial"/>
              </a:rPr>
              <a:t>1 PB = 10^15 bytes (пета-), </a:t>
            </a:r>
            <a:endParaRPr/>
          </a:p>
          <a:p>
            <a:pPr indent="357187" lvl="0" marL="0" marR="0" rtl="0" algn="ctr">
              <a:lnSpc>
                <a:spcPct val="100000"/>
              </a:lnSpc>
              <a:spcBef>
                <a:spcPts val="0"/>
              </a:spcBef>
              <a:spcAft>
                <a:spcPts val="0"/>
              </a:spcAft>
              <a:buClr>
                <a:schemeClr val="dk1"/>
              </a:buClr>
              <a:buSzPts val="1600"/>
              <a:buFont typeface="Arial"/>
              <a:buNone/>
            </a:pPr>
            <a:r>
              <a:rPr b="1" i="0" lang="en-US" sz="1600" u="none">
                <a:solidFill>
                  <a:schemeClr val="dk1"/>
                </a:solidFill>
                <a:latin typeface="Arial"/>
                <a:ea typeface="Arial"/>
                <a:cs typeface="Arial"/>
                <a:sym typeface="Arial"/>
              </a:rPr>
              <a:t>1 EB = 10^18 bytes (экса-),</a:t>
            </a:r>
            <a:endParaRPr/>
          </a:p>
          <a:p>
            <a:pPr indent="357187" lvl="0" marL="0" marR="0" rtl="0" algn="ctr">
              <a:lnSpc>
                <a:spcPct val="100000"/>
              </a:lnSpc>
              <a:spcBef>
                <a:spcPts val="0"/>
              </a:spcBef>
              <a:spcAft>
                <a:spcPts val="0"/>
              </a:spcAft>
              <a:buClr>
                <a:schemeClr val="dk1"/>
              </a:buClr>
              <a:buSzPts val="1600"/>
              <a:buFont typeface="Arial"/>
              <a:buNone/>
            </a:pPr>
            <a:r>
              <a:rPr b="1" i="0" lang="en-US" sz="1600" u="none">
                <a:solidFill>
                  <a:schemeClr val="dk1"/>
                </a:solidFill>
                <a:latin typeface="Arial"/>
                <a:ea typeface="Arial"/>
                <a:cs typeface="Arial"/>
                <a:sym typeface="Arial"/>
              </a:rPr>
              <a:t>1 ZB = 10^21 bytes (зета-)</a:t>
            </a:r>
            <a:endParaRPr/>
          </a:p>
        </p:txBody>
      </p:sp>
      <p:sp>
        <p:nvSpPr>
          <p:cNvPr id="164" name="Google Shape;164;p6"/>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400"/>
              <a:buFont typeface="Arial"/>
              <a:buNone/>
            </a:pPr>
            <a:fld id="{00000000-1234-1234-1234-123412341234}" type="slidenum">
              <a:rPr b="0" i="0" lang="en-US" sz="1400" u="none">
                <a:solidFill>
                  <a:srgbClr val="262626"/>
                </a:solidFill>
                <a:latin typeface="Arial"/>
                <a:ea typeface="Arial"/>
                <a:cs typeface="Arial"/>
                <a:sym typeface="Arial"/>
              </a:rPr>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grpSp>
        <p:nvGrpSpPr>
          <p:cNvPr id="927" name="Google Shape;927;p60"/>
          <p:cNvGrpSpPr/>
          <p:nvPr/>
        </p:nvGrpSpPr>
        <p:grpSpPr>
          <a:xfrm>
            <a:off x="242887" y="322262"/>
            <a:ext cx="9791700" cy="6553200"/>
            <a:chOff x="153" y="203"/>
            <a:chExt cx="6168" cy="4128"/>
          </a:xfrm>
        </p:grpSpPr>
        <p:sp>
          <p:nvSpPr>
            <p:cNvPr id="928" name="Google Shape;928;p60"/>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29" name="Google Shape;929;p60"/>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30" name="Google Shape;930;p60"/>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931" name="Google Shape;931;p60"/>
          <p:cNvSpPr txBox="1"/>
          <p:nvPr>
            <p:ph idx="4294967295" type="title"/>
          </p:nvPr>
        </p:nvSpPr>
        <p:spPr>
          <a:xfrm>
            <a:off x="1250950" y="285750"/>
            <a:ext cx="7997825" cy="1187450"/>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600"/>
              <a:buFont typeface="Calibri"/>
              <a:buNone/>
            </a:pPr>
            <a:r>
              <a:rPr b="0" i="0" lang="en-US" sz="3600" u="none" cap="none" strike="noStrike">
                <a:solidFill>
                  <a:schemeClr val="dk1"/>
                </a:solidFill>
                <a:latin typeface="Calibri"/>
                <a:ea typeface="Calibri"/>
                <a:cs typeface="Calibri"/>
                <a:sym typeface="Calibri"/>
              </a:rPr>
              <a:t>Технологии Big Data — что это?</a:t>
            </a:r>
            <a:endParaRPr/>
          </a:p>
        </p:txBody>
      </p:sp>
      <p:sp>
        <p:nvSpPr>
          <p:cNvPr id="932" name="Google Shape;932;p60"/>
          <p:cNvSpPr txBox="1"/>
          <p:nvPr/>
        </p:nvSpPr>
        <p:spPr>
          <a:xfrm>
            <a:off x="577850" y="6811962"/>
            <a:ext cx="4240212" cy="236537"/>
          </a:xfrm>
          <a:prstGeom prst="rect">
            <a:avLst/>
          </a:prstGeom>
          <a:no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33" name="Google Shape;933;p60"/>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934" name="Google Shape;934;p60"/>
          <p:cNvSpPr txBox="1"/>
          <p:nvPr/>
        </p:nvSpPr>
        <p:spPr>
          <a:xfrm>
            <a:off x="577850" y="1738312"/>
            <a:ext cx="8870950" cy="41544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Обобщенно говоря, технологию обработки больших данных можно свести к трем основным направлениям, решающим три типа задач:</a:t>
            </a:r>
            <a:endParaRPr/>
          </a:p>
          <a:p>
            <a:pPr indent="-152400" lvl="0" marL="0" marR="0" rtl="0" algn="l">
              <a:lnSpc>
                <a:spcPct val="100000"/>
              </a:lnSpc>
              <a:spcBef>
                <a:spcPts val="0"/>
              </a:spcBef>
              <a:spcAft>
                <a:spcPts val="0"/>
              </a:spcAft>
              <a:buClr>
                <a:schemeClr val="dk1"/>
              </a:buClr>
              <a:buSzPts val="2400"/>
              <a:buFont typeface="Arial"/>
              <a:buChar char="•"/>
            </a:pPr>
            <a:r>
              <a:rPr b="1" i="0" lang="en-US" sz="2400" u="none">
                <a:solidFill>
                  <a:schemeClr val="dk1"/>
                </a:solidFill>
                <a:latin typeface="Arial"/>
                <a:ea typeface="Arial"/>
                <a:cs typeface="Arial"/>
                <a:sym typeface="Arial"/>
              </a:rPr>
              <a:t>Хранение</a:t>
            </a:r>
            <a:r>
              <a:rPr b="0" i="0" lang="en-US" sz="2400" u="none">
                <a:solidFill>
                  <a:schemeClr val="dk1"/>
                </a:solidFill>
                <a:latin typeface="Arial"/>
                <a:ea typeface="Arial"/>
                <a:cs typeface="Arial"/>
                <a:sym typeface="Arial"/>
              </a:rPr>
              <a:t> и перевод поступающей информации в гигабайты, терабайты и зеттабайты для их хранения, обработки и практического применения.</a:t>
            </a:r>
            <a:endParaRPr/>
          </a:p>
          <a:p>
            <a:pPr indent="-152400" lvl="0" marL="0" marR="0" rtl="0" algn="l">
              <a:lnSpc>
                <a:spcPct val="100000"/>
              </a:lnSpc>
              <a:spcBef>
                <a:spcPts val="0"/>
              </a:spcBef>
              <a:spcAft>
                <a:spcPts val="0"/>
              </a:spcAft>
              <a:buClr>
                <a:schemeClr val="dk1"/>
              </a:buClr>
              <a:buSzPts val="2400"/>
              <a:buFont typeface="Arial"/>
              <a:buChar char="•"/>
            </a:pPr>
            <a:r>
              <a:rPr b="1" i="0" lang="en-US" sz="2400" u="none">
                <a:solidFill>
                  <a:schemeClr val="dk1"/>
                </a:solidFill>
                <a:latin typeface="Arial"/>
                <a:ea typeface="Arial"/>
                <a:cs typeface="Arial"/>
                <a:sym typeface="Arial"/>
              </a:rPr>
              <a:t>Структурирование</a:t>
            </a:r>
            <a:r>
              <a:rPr b="0" i="0" lang="en-US" sz="2400" u="none">
                <a:solidFill>
                  <a:schemeClr val="dk1"/>
                </a:solidFill>
                <a:latin typeface="Arial"/>
                <a:ea typeface="Arial"/>
                <a:cs typeface="Arial"/>
                <a:sym typeface="Arial"/>
              </a:rPr>
              <a:t> разрозненного контента: текстов, фотографий, видео, аудио и всех иных видов данных.</a:t>
            </a:r>
            <a:endParaRPr/>
          </a:p>
          <a:p>
            <a:pPr indent="-152400" lvl="0" marL="0" marR="0" rtl="0" algn="l">
              <a:lnSpc>
                <a:spcPct val="100000"/>
              </a:lnSpc>
              <a:spcBef>
                <a:spcPts val="0"/>
              </a:spcBef>
              <a:spcAft>
                <a:spcPts val="0"/>
              </a:spcAft>
              <a:buClr>
                <a:schemeClr val="dk1"/>
              </a:buClr>
              <a:buSzPts val="2400"/>
              <a:buFont typeface="Arial"/>
              <a:buChar char="•"/>
            </a:pPr>
            <a:r>
              <a:rPr b="1" i="0" lang="en-US" sz="2400" u="none">
                <a:solidFill>
                  <a:schemeClr val="dk1"/>
                </a:solidFill>
                <a:latin typeface="Arial"/>
                <a:ea typeface="Arial"/>
                <a:cs typeface="Arial"/>
                <a:sym typeface="Arial"/>
              </a:rPr>
              <a:t>Анализ Big Data </a:t>
            </a:r>
            <a:r>
              <a:rPr b="0" i="0" lang="en-US" sz="2400" u="none">
                <a:solidFill>
                  <a:schemeClr val="dk1"/>
                </a:solidFill>
                <a:latin typeface="Arial"/>
                <a:ea typeface="Arial"/>
                <a:cs typeface="Arial"/>
                <a:sym typeface="Arial"/>
              </a:rPr>
              <a:t>и внедрение различных способов обработки неструктурированной информации, создание различных аналитических отчетов.</a:t>
            </a:r>
            <a:endParaRPr/>
          </a:p>
        </p:txBody>
      </p:sp>
      <p:sp>
        <p:nvSpPr>
          <p:cNvPr id="935" name="Google Shape;935;p60"/>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61"/>
          <p:cNvSpPr txBox="1"/>
          <p:nvPr>
            <p:ph idx="4294967295" type="ctrTitle"/>
          </p:nvPr>
        </p:nvSpPr>
        <p:spPr>
          <a:xfrm>
            <a:off x="458787" y="1330325"/>
            <a:ext cx="7920037" cy="2089150"/>
          </a:xfrm>
          <a:prstGeom prst="rect">
            <a:avLst/>
          </a:prstGeom>
          <a:noFill/>
          <a:ln>
            <a:noFill/>
          </a:ln>
        </p:spPr>
        <p:txBody>
          <a:bodyPr anchorCtr="0" anchor="b" bIns="45700" lIns="91425" spcFirstLastPara="1" rIns="91425" wrap="square" tIns="45700">
            <a:noAutofit/>
          </a:bodyPr>
          <a:lstStyle/>
          <a:p>
            <a:pPr indent="0" lvl="0" marL="0" marR="0" rtl="0" algn="ctr">
              <a:lnSpc>
                <a:spcPct val="80000"/>
              </a:lnSpc>
              <a:spcBef>
                <a:spcPts val="0"/>
              </a:spcBef>
              <a:spcAft>
                <a:spcPts val="0"/>
              </a:spcAft>
              <a:buClr>
                <a:schemeClr val="dk1"/>
              </a:buClr>
              <a:buSzPts val="5400"/>
              <a:buFont typeface="Calibri"/>
              <a:buNone/>
            </a:pPr>
            <a:r>
              <a:rPr b="1" i="0" lang="en-US" sz="5400" u="none" cap="none" strike="noStrike">
                <a:solidFill>
                  <a:schemeClr val="dk1"/>
                </a:solidFill>
                <a:latin typeface="Calibri"/>
                <a:ea typeface="Calibri"/>
                <a:cs typeface="Calibri"/>
                <a:sym typeface="Calibri"/>
              </a:rPr>
              <a:t>Данные→информация →знания </a:t>
            </a:r>
            <a:endParaRPr/>
          </a:p>
        </p:txBody>
      </p:sp>
      <p:sp>
        <p:nvSpPr>
          <p:cNvPr id="943" name="Google Shape;943;p61"/>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62"/>
          <p:cNvSpPr txBox="1"/>
          <p:nvPr>
            <p:ph idx="4294967295" type="title"/>
          </p:nvPr>
        </p:nvSpPr>
        <p:spPr>
          <a:xfrm>
            <a:off x="0" y="538162"/>
            <a:ext cx="9248775" cy="576262"/>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100"/>
              <a:buFont typeface="Calibri"/>
              <a:buNone/>
            </a:pPr>
            <a:r>
              <a:rPr b="1" i="0" lang="en-US" sz="3100" u="none" cap="none" strike="noStrike">
                <a:solidFill>
                  <a:schemeClr val="dk1"/>
                </a:solidFill>
                <a:latin typeface="Calibri"/>
                <a:ea typeface="Calibri"/>
                <a:cs typeface="Calibri"/>
                <a:sym typeface="Calibri"/>
              </a:rPr>
              <a:t>Определение «Большие данные»</a:t>
            </a:r>
            <a:endParaRPr/>
          </a:p>
        </p:txBody>
      </p:sp>
      <p:sp>
        <p:nvSpPr>
          <p:cNvPr id="951" name="Google Shape;951;p62"/>
          <p:cNvSpPr txBox="1"/>
          <p:nvPr>
            <p:ph idx="4294967295" type="body"/>
          </p:nvPr>
        </p:nvSpPr>
        <p:spPr>
          <a:xfrm>
            <a:off x="169862" y="1169987"/>
            <a:ext cx="9864725" cy="5759450"/>
          </a:xfrm>
          <a:prstGeom prst="rect">
            <a:avLst/>
          </a:prstGeom>
          <a:solidFill>
            <a:srgbClr val="FFFFFF"/>
          </a:solidFill>
          <a:ln>
            <a:noFill/>
          </a:ln>
        </p:spPr>
        <p:txBody>
          <a:bodyPr anchorCtr="0" anchor="t" bIns="45700" lIns="91425" spcFirstLastPara="1" rIns="91425" wrap="square" tIns="45700">
            <a:normAutofit/>
          </a:bodyPr>
          <a:lstStyle/>
          <a:p>
            <a:pPr indent="-177800" lvl="0" marL="1778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Courier New"/>
                <a:ea typeface="Courier New"/>
                <a:cs typeface="Courier New"/>
                <a:sym typeface="Courier New"/>
              </a:rPr>
              <a:t>серия подходов, инструментов и методов обработки структурированных и неструктурированных данных огромных (от Терабайта) объёмов и значительного многообразия для получения воспринимаемых человеком результатов, эффективных в условиях непрерывного прироста, распределения по многочисленным узлам</a:t>
            </a:r>
            <a:r>
              <a:rPr b="0" i="0" lang="en-US" sz="2000" u="sng">
                <a:solidFill>
                  <a:schemeClr val="dk1"/>
                </a:solidFill>
                <a:latin typeface="Courier New"/>
                <a:ea typeface="Courier New"/>
                <a:cs typeface="Courier New"/>
                <a:sym typeface="Courier New"/>
              </a:rPr>
              <a:t> </a:t>
            </a:r>
            <a:r>
              <a:rPr b="0" i="0" lang="en-US" sz="2000" u="none">
                <a:solidFill>
                  <a:schemeClr val="dk1"/>
                </a:solidFill>
                <a:latin typeface="Courier New"/>
                <a:ea typeface="Courier New"/>
                <a:cs typeface="Courier New"/>
                <a:sym typeface="Courier New"/>
              </a:rPr>
              <a:t>вычислительной сети, сформировавшихся в конце </a:t>
            </a:r>
            <a:r>
              <a:rPr b="1" i="0" lang="en-US" sz="2000" u="none">
                <a:solidFill>
                  <a:schemeClr val="dk1"/>
                </a:solidFill>
                <a:latin typeface="Courier New"/>
                <a:ea typeface="Courier New"/>
                <a:cs typeface="Courier New"/>
                <a:sym typeface="Courier New"/>
              </a:rPr>
              <a:t>2000</a:t>
            </a:r>
            <a:r>
              <a:rPr b="0" i="0" lang="en-US" sz="2000" u="none">
                <a:solidFill>
                  <a:schemeClr val="dk1"/>
                </a:solidFill>
                <a:latin typeface="Courier New"/>
                <a:ea typeface="Courier New"/>
                <a:cs typeface="Courier New"/>
                <a:sym typeface="Courier New"/>
              </a:rPr>
              <a:t>-х годов, </a:t>
            </a:r>
            <a:r>
              <a:rPr b="1" i="1" lang="en-US" sz="2000" u="none">
                <a:solidFill>
                  <a:schemeClr val="dk1"/>
                </a:solidFill>
                <a:latin typeface="Courier New"/>
                <a:ea typeface="Courier New"/>
                <a:cs typeface="Courier New"/>
                <a:sym typeface="Courier New"/>
              </a:rPr>
              <a:t>альтернативных</a:t>
            </a:r>
            <a:r>
              <a:rPr b="0" i="0" lang="en-US" sz="2000" u="none">
                <a:solidFill>
                  <a:schemeClr val="dk1"/>
                </a:solidFill>
                <a:latin typeface="Courier New"/>
                <a:ea typeface="Courier New"/>
                <a:cs typeface="Courier New"/>
                <a:sym typeface="Courier New"/>
              </a:rPr>
              <a:t> традиционным системам управления базами данных и решениям класса</a:t>
            </a:r>
            <a:r>
              <a:rPr b="0" i="0" lang="en-US" sz="2400" u="none">
                <a:solidFill>
                  <a:schemeClr val="dk1"/>
                </a:solidFill>
                <a:latin typeface="Times New Roman"/>
                <a:ea typeface="Times New Roman"/>
                <a:cs typeface="Times New Roman"/>
                <a:sym typeface="Times New Roman"/>
              </a:rPr>
              <a:t> </a:t>
            </a:r>
            <a:r>
              <a:rPr b="0" i="0" lang="en-US" sz="2000" u="none">
                <a:solidFill>
                  <a:schemeClr val="dk1"/>
                </a:solidFill>
                <a:latin typeface="Courier New"/>
                <a:ea typeface="Courier New"/>
                <a:cs typeface="Courier New"/>
                <a:sym typeface="Courier New"/>
              </a:rPr>
              <a:t>Business Intelligence </a:t>
            </a:r>
            <a:r>
              <a:rPr b="0" i="0" lang="en-US" sz="2400" u="none">
                <a:solidFill>
                  <a:schemeClr val="dk1"/>
                </a:solidFill>
                <a:latin typeface="Times New Roman"/>
                <a:ea typeface="Times New Roman"/>
                <a:cs typeface="Times New Roman"/>
                <a:sym typeface="Times New Roman"/>
              </a:rPr>
              <a:t>(Википедия RUS)</a:t>
            </a:r>
            <a:endParaRPr/>
          </a:p>
          <a:p>
            <a:pPr indent="-177800" lvl="0" marL="177800" marR="0" rtl="0" algn="l">
              <a:lnSpc>
                <a:spcPct val="100000"/>
              </a:lnSpc>
              <a:spcBef>
                <a:spcPts val="480"/>
              </a:spcBef>
              <a:spcAft>
                <a:spcPts val="0"/>
              </a:spcAft>
              <a:buClr>
                <a:schemeClr val="dk1"/>
              </a:buClr>
              <a:buSzPts val="2400"/>
              <a:buFont typeface="Arial"/>
              <a:buNone/>
            </a:pPr>
            <a:r>
              <a:t/>
            </a:r>
            <a:endParaRPr b="0" i="0" sz="2400" u="none">
              <a:solidFill>
                <a:schemeClr val="dk1"/>
              </a:solidFill>
              <a:latin typeface="Times New Roman"/>
              <a:ea typeface="Times New Roman"/>
              <a:cs typeface="Times New Roman"/>
              <a:sym typeface="Times New Roman"/>
            </a:endParaRPr>
          </a:p>
          <a:p>
            <a:pPr indent="-177800" lvl="0" marL="177800" marR="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Big Data is the term for a collection of data sets so large and complex that it becomes difficult to process using on-hand database management tools or traditional data processing applications (Wikipedia ENG)</a:t>
            </a:r>
            <a:endParaRPr/>
          </a:p>
          <a:p>
            <a:pPr indent="-177800" lvl="0" marL="177800" marR="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Большие данные – это такие данные, которыми дорого управлять или из которых сложно извлечь ценность. (Майкл Франклин)</a:t>
            </a:r>
            <a:endParaRPr/>
          </a:p>
          <a:p>
            <a:pPr indent="-177800" lvl="0" marL="177800" marR="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Big Data — это «технологии и архитектуры нового поколения для экономичного извлечения ценности из разноформатных данных большого объема путем их быстрого захвата, обработки и анализа» </a:t>
            </a:r>
            <a:endParaRPr/>
          </a:p>
        </p:txBody>
      </p:sp>
      <p:sp>
        <p:nvSpPr>
          <p:cNvPr id="952" name="Google Shape;952;p62"/>
          <p:cNvSpPr txBox="1"/>
          <p:nvPr/>
        </p:nvSpPr>
        <p:spPr>
          <a:xfrm>
            <a:off x="577850" y="6811962"/>
            <a:ext cx="4240212" cy="2365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53" name="Google Shape;953;p62"/>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954" name="Google Shape;954;p62"/>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grpSp>
        <p:nvGrpSpPr>
          <p:cNvPr id="961" name="Google Shape;961;p63"/>
          <p:cNvGrpSpPr/>
          <p:nvPr/>
        </p:nvGrpSpPr>
        <p:grpSpPr>
          <a:xfrm>
            <a:off x="242887" y="322262"/>
            <a:ext cx="9791700" cy="6553200"/>
            <a:chOff x="153" y="203"/>
            <a:chExt cx="6168" cy="4128"/>
          </a:xfrm>
        </p:grpSpPr>
        <p:sp>
          <p:nvSpPr>
            <p:cNvPr id="962" name="Google Shape;962;p63"/>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63" name="Google Shape;963;p63"/>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64" name="Google Shape;964;p63"/>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965" name="Google Shape;965;p63"/>
          <p:cNvSpPr txBox="1"/>
          <p:nvPr>
            <p:ph idx="4294967295" type="title"/>
          </p:nvPr>
        </p:nvSpPr>
        <p:spPr>
          <a:xfrm>
            <a:off x="1547812" y="428625"/>
            <a:ext cx="7423150" cy="1117600"/>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100"/>
              <a:buFont typeface="Calibri"/>
              <a:buNone/>
            </a:pPr>
            <a:r>
              <a:rPr b="1" i="0" lang="en-US" sz="3100" u="none" cap="none" strike="noStrike">
                <a:solidFill>
                  <a:schemeClr val="dk1"/>
                </a:solidFill>
                <a:latin typeface="Calibri"/>
                <a:ea typeface="Calibri"/>
                <a:cs typeface="Calibri"/>
                <a:sym typeface="Calibri"/>
              </a:rPr>
              <a:t>Данные – Информация – Знания</a:t>
            </a:r>
            <a:endParaRPr/>
          </a:p>
        </p:txBody>
      </p:sp>
      <p:sp>
        <p:nvSpPr>
          <p:cNvPr id="966" name="Google Shape;966;p63"/>
          <p:cNvSpPr txBox="1"/>
          <p:nvPr>
            <p:ph idx="4294967295" type="body"/>
          </p:nvPr>
        </p:nvSpPr>
        <p:spPr>
          <a:xfrm>
            <a:off x="965200" y="1987550"/>
            <a:ext cx="5116512" cy="2879725"/>
          </a:xfrm>
          <a:prstGeom prst="rect">
            <a:avLst/>
          </a:prstGeom>
          <a:noFill/>
          <a:ln>
            <a:noFill/>
          </a:ln>
        </p:spPr>
        <p:txBody>
          <a:bodyPr anchorCtr="0" anchor="t" bIns="45700" lIns="91425" spcFirstLastPara="1" rIns="91425" wrap="square" tIns="45700">
            <a:noAutofit/>
          </a:bodyPr>
          <a:lstStyle/>
          <a:p>
            <a:pPr indent="-177800" lvl="0" marL="177800" marR="0" rtl="0" algn="l">
              <a:lnSpc>
                <a:spcPct val="100000"/>
              </a:lnSpc>
              <a:spcBef>
                <a:spcPts val="0"/>
              </a:spcBef>
              <a:spcAft>
                <a:spcPts val="0"/>
              </a:spcAft>
              <a:buClr>
                <a:schemeClr val="dk1"/>
              </a:buClr>
              <a:buSzPts val="2400"/>
              <a:buFont typeface="Arial"/>
              <a:buChar char="•"/>
            </a:pPr>
            <a:r>
              <a:rPr b="1" i="0" lang="en-US" sz="2400" u="none">
                <a:solidFill>
                  <a:schemeClr val="dk1"/>
                </a:solidFill>
                <a:latin typeface="Times New Roman"/>
                <a:ea typeface="Times New Roman"/>
                <a:cs typeface="Times New Roman"/>
                <a:sym typeface="Times New Roman"/>
              </a:rPr>
              <a:t>Данные</a:t>
            </a:r>
            <a:r>
              <a:rPr b="0" i="0" lang="en-US" sz="2400" u="none">
                <a:solidFill>
                  <a:schemeClr val="dk1"/>
                </a:solidFill>
                <a:latin typeface="Times New Roman"/>
                <a:ea typeface="Times New Roman"/>
                <a:cs typeface="Times New Roman"/>
                <a:sym typeface="Times New Roman"/>
              </a:rPr>
              <a:t> – совокупность зафиксированных фактов</a:t>
            </a:r>
            <a:endParaRPr/>
          </a:p>
          <a:p>
            <a:pPr indent="-177800" lvl="0" marL="177800" marR="0" rtl="0" algn="l">
              <a:lnSpc>
                <a:spcPct val="100000"/>
              </a:lnSpc>
              <a:spcBef>
                <a:spcPts val="480"/>
              </a:spcBef>
              <a:spcAft>
                <a:spcPts val="0"/>
              </a:spcAft>
              <a:buClr>
                <a:schemeClr val="dk1"/>
              </a:buClr>
              <a:buSzPts val="2400"/>
              <a:buFont typeface="Arial"/>
              <a:buChar char="•"/>
            </a:pPr>
            <a:r>
              <a:rPr b="1" i="0" lang="en-US" sz="2400" u="none">
                <a:solidFill>
                  <a:schemeClr val="dk1"/>
                </a:solidFill>
                <a:latin typeface="Times New Roman"/>
                <a:ea typeface="Times New Roman"/>
                <a:cs typeface="Times New Roman"/>
                <a:sym typeface="Times New Roman"/>
              </a:rPr>
              <a:t>Информация</a:t>
            </a:r>
            <a:r>
              <a:rPr b="0" i="0" lang="en-US" sz="2400" u="none">
                <a:solidFill>
                  <a:schemeClr val="dk1"/>
                </a:solidFill>
                <a:latin typeface="Times New Roman"/>
                <a:ea typeface="Times New Roman"/>
                <a:cs typeface="Times New Roman"/>
                <a:sym typeface="Times New Roman"/>
              </a:rPr>
              <a:t> – сведения, уменьшающие неопределённость</a:t>
            </a:r>
            <a:endParaRPr/>
          </a:p>
          <a:p>
            <a:pPr indent="-177800" lvl="0" marL="177800" marR="0" rtl="0" algn="l">
              <a:lnSpc>
                <a:spcPct val="100000"/>
              </a:lnSpc>
              <a:spcBef>
                <a:spcPts val="480"/>
              </a:spcBef>
              <a:spcAft>
                <a:spcPts val="0"/>
              </a:spcAft>
              <a:buClr>
                <a:schemeClr val="dk1"/>
              </a:buClr>
              <a:buSzPts val="2400"/>
              <a:buFont typeface="Arial"/>
              <a:buChar char="•"/>
            </a:pPr>
            <a:r>
              <a:rPr b="1" i="0" lang="en-US" sz="2400" u="none">
                <a:solidFill>
                  <a:schemeClr val="dk1"/>
                </a:solidFill>
                <a:latin typeface="Times New Roman"/>
                <a:ea typeface="Times New Roman"/>
                <a:cs typeface="Times New Roman"/>
                <a:sym typeface="Times New Roman"/>
              </a:rPr>
              <a:t>Знания</a:t>
            </a:r>
            <a:r>
              <a:rPr b="0" i="0" lang="en-US" sz="2400" u="none">
                <a:solidFill>
                  <a:schemeClr val="dk1"/>
                </a:solidFill>
                <a:latin typeface="Times New Roman"/>
                <a:ea typeface="Times New Roman"/>
                <a:cs typeface="Times New Roman"/>
                <a:sym typeface="Times New Roman"/>
              </a:rPr>
              <a:t> – сведения, позволяющие действовать с прогнозируемым результатом</a:t>
            </a:r>
            <a:endParaRPr/>
          </a:p>
        </p:txBody>
      </p:sp>
      <p:sp>
        <p:nvSpPr>
          <p:cNvPr id="967" name="Google Shape;967;p63"/>
          <p:cNvSpPr txBox="1"/>
          <p:nvPr/>
        </p:nvSpPr>
        <p:spPr>
          <a:xfrm>
            <a:off x="577850" y="6811962"/>
            <a:ext cx="4240212" cy="2365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68" name="Google Shape;968;p63"/>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pic>
        <p:nvPicPr>
          <p:cNvPr id="969" name="Google Shape;969;p63"/>
          <p:cNvPicPr preferRelativeResize="0"/>
          <p:nvPr/>
        </p:nvPicPr>
        <p:blipFill rotWithShape="1">
          <a:blip r:embed="rId3">
            <a:alphaModFix/>
          </a:blip>
          <a:srcRect b="0" l="0" r="0" t="0"/>
          <a:stretch/>
        </p:blipFill>
        <p:spPr>
          <a:xfrm>
            <a:off x="6362700" y="2554287"/>
            <a:ext cx="3175000" cy="2395537"/>
          </a:xfrm>
          <a:prstGeom prst="rect">
            <a:avLst/>
          </a:prstGeom>
          <a:noFill/>
          <a:ln>
            <a:noFill/>
          </a:ln>
        </p:spPr>
      </p:pic>
      <p:sp>
        <p:nvSpPr>
          <p:cNvPr id="970" name="Google Shape;970;p63"/>
          <p:cNvSpPr txBox="1"/>
          <p:nvPr/>
        </p:nvSpPr>
        <p:spPr>
          <a:xfrm>
            <a:off x="965200" y="5195887"/>
            <a:ext cx="8277225"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Мы располагаем данными, они хранятся в цифровом виде, мы не знаем, что в них.</a:t>
            </a:r>
            <a:endParaRPr/>
          </a:p>
        </p:txBody>
      </p:sp>
      <p:sp>
        <p:nvSpPr>
          <p:cNvPr id="971" name="Google Shape;971;p63"/>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grpSp>
        <p:nvGrpSpPr>
          <p:cNvPr id="976" name="Google Shape;976;p64"/>
          <p:cNvGrpSpPr/>
          <p:nvPr/>
        </p:nvGrpSpPr>
        <p:grpSpPr>
          <a:xfrm>
            <a:off x="242887" y="322262"/>
            <a:ext cx="9791700" cy="6553200"/>
            <a:chOff x="153" y="203"/>
            <a:chExt cx="6168" cy="4128"/>
          </a:xfrm>
        </p:grpSpPr>
        <p:sp>
          <p:nvSpPr>
            <p:cNvPr id="977" name="Google Shape;977;p64"/>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78" name="Google Shape;978;p64"/>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79" name="Google Shape;979;p64"/>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980" name="Google Shape;980;p64"/>
          <p:cNvSpPr txBox="1"/>
          <p:nvPr>
            <p:ph idx="4294967295" type="title"/>
          </p:nvPr>
        </p:nvSpPr>
        <p:spPr>
          <a:xfrm>
            <a:off x="1574800" y="538162"/>
            <a:ext cx="7056437" cy="685800"/>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500"/>
              <a:buFont typeface="Calibri"/>
              <a:buNone/>
            </a:pPr>
            <a:r>
              <a:rPr b="1" i="0" lang="en-US" sz="3500" u="none" cap="none" strike="noStrike">
                <a:solidFill>
                  <a:schemeClr val="dk1"/>
                </a:solidFill>
                <a:latin typeface="Calibri"/>
                <a:ea typeface="Calibri"/>
                <a:cs typeface="Calibri"/>
                <a:sym typeface="Calibri"/>
              </a:rPr>
              <a:t>От данных к реакции</a:t>
            </a:r>
            <a:endParaRPr/>
          </a:p>
        </p:txBody>
      </p:sp>
      <p:sp>
        <p:nvSpPr>
          <p:cNvPr id="981" name="Google Shape;981;p64"/>
          <p:cNvSpPr txBox="1"/>
          <p:nvPr>
            <p:ph idx="4294967295" type="body"/>
          </p:nvPr>
        </p:nvSpPr>
        <p:spPr>
          <a:xfrm>
            <a:off x="1331912" y="2195512"/>
            <a:ext cx="8343900" cy="4170362"/>
          </a:xfrm>
          <a:prstGeom prst="rect">
            <a:avLst/>
          </a:prstGeom>
          <a:noFill/>
          <a:ln>
            <a:noFill/>
          </a:ln>
        </p:spPr>
        <p:txBody>
          <a:bodyPr anchorCtr="0" anchor="t" bIns="45700" lIns="91425" spcFirstLastPara="1" rIns="91425" wrap="square" tIns="45700">
            <a:noAutofit/>
          </a:bodyPr>
          <a:lstStyle/>
          <a:p>
            <a:pPr indent="-177800" lvl="0" marL="177800" marR="0" rtl="0" algn="l">
              <a:lnSpc>
                <a:spcPct val="100000"/>
              </a:lnSpc>
              <a:spcBef>
                <a:spcPts val="0"/>
              </a:spcBef>
              <a:spcAft>
                <a:spcPts val="0"/>
              </a:spcAft>
              <a:buClr>
                <a:schemeClr val="dk1"/>
              </a:buClr>
              <a:buSzPts val="2800"/>
              <a:buFont typeface="Arial"/>
              <a:buChar char="•"/>
            </a:pPr>
            <a:r>
              <a:rPr b="1" i="0" lang="en-US" sz="2800" u="none">
                <a:solidFill>
                  <a:schemeClr val="dk1"/>
                </a:solidFill>
                <a:latin typeface="Times New Roman"/>
                <a:ea typeface="Times New Roman"/>
                <a:cs typeface="Times New Roman"/>
                <a:sym typeface="Times New Roman"/>
              </a:rPr>
              <a:t>Знания </a:t>
            </a:r>
            <a:r>
              <a:rPr b="0" i="0" lang="en-US" sz="2800" u="none">
                <a:solidFill>
                  <a:schemeClr val="dk1"/>
                </a:solidFill>
                <a:latin typeface="Times New Roman"/>
                <a:ea typeface="Times New Roman"/>
                <a:cs typeface="Times New Roman"/>
                <a:sym typeface="Times New Roman"/>
              </a:rPr>
              <a:t>позволяют прогнозировать действия</a:t>
            </a:r>
            <a:endParaRPr/>
          </a:p>
          <a:p>
            <a:pPr indent="-177800" lvl="0" marL="177800" marR="0" rtl="0" algn="l">
              <a:lnSpc>
                <a:spcPct val="100000"/>
              </a:lnSpc>
              <a:spcBef>
                <a:spcPts val="560"/>
              </a:spcBef>
              <a:spcAft>
                <a:spcPts val="0"/>
              </a:spcAft>
              <a:buClr>
                <a:schemeClr val="dk1"/>
              </a:buClr>
              <a:buSzPts val="2800"/>
              <a:buFont typeface="Arial"/>
              <a:buChar char="•"/>
            </a:pPr>
            <a:r>
              <a:rPr b="0" i="0" lang="en-US" sz="2800" u="none">
                <a:solidFill>
                  <a:schemeClr val="dk1"/>
                </a:solidFill>
                <a:latin typeface="Times New Roman"/>
                <a:ea typeface="Times New Roman"/>
                <a:cs typeface="Times New Roman"/>
                <a:sym typeface="Times New Roman"/>
              </a:rPr>
              <a:t>Одна из целей анализа больших данных – научиться автоматически правильно действовать:</a:t>
            </a:r>
            <a:endParaRPr/>
          </a:p>
          <a:p>
            <a:pPr indent="-285750" lvl="1" marL="74295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Сообщать о выявленных отклонениях</a:t>
            </a:r>
            <a:endParaRPr/>
          </a:p>
          <a:p>
            <a:pPr indent="-285750" lvl="1" marL="74295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Прогнозировать финансовое состояние</a:t>
            </a:r>
            <a:endParaRPr/>
          </a:p>
          <a:p>
            <a:pPr indent="-285750" lvl="1" marL="74295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Предлагать и принимать решения</a:t>
            </a:r>
            <a:endParaRPr/>
          </a:p>
        </p:txBody>
      </p:sp>
      <p:sp>
        <p:nvSpPr>
          <p:cNvPr id="982" name="Google Shape;982;p64"/>
          <p:cNvSpPr txBox="1"/>
          <p:nvPr/>
        </p:nvSpPr>
        <p:spPr>
          <a:xfrm>
            <a:off x="577850" y="6811962"/>
            <a:ext cx="4240212" cy="2365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983" name="Google Shape;983;p64"/>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984" name="Google Shape;984;p64"/>
          <p:cNvSpPr txBox="1"/>
          <p:nvPr/>
        </p:nvSpPr>
        <p:spPr>
          <a:xfrm>
            <a:off x="8883650" y="6597650"/>
            <a:ext cx="1104900"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400"/>
              <a:buFont typeface="Arial"/>
              <a:buNone/>
            </a:pPr>
            <a:fld id="{00000000-1234-1234-1234-123412341234}" type="slidenum">
              <a:rPr b="0" i="0" lang="en-US" sz="1400" u="none">
                <a:solidFill>
                  <a:srgbClr val="262626"/>
                </a:solidFill>
                <a:latin typeface="Arial"/>
                <a:ea typeface="Arial"/>
                <a:cs typeface="Arial"/>
                <a:sym typeface="Arial"/>
              </a:rPr>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65"/>
          <p:cNvSpPr txBox="1"/>
          <p:nvPr>
            <p:ph idx="4294967295" type="ctrTitle"/>
          </p:nvPr>
        </p:nvSpPr>
        <p:spPr>
          <a:xfrm>
            <a:off x="1538287" y="2266950"/>
            <a:ext cx="6376987" cy="1511300"/>
          </a:xfrm>
          <a:prstGeom prst="rect">
            <a:avLst/>
          </a:prstGeom>
          <a:noFill/>
          <a:ln>
            <a:noFill/>
          </a:ln>
        </p:spPr>
        <p:txBody>
          <a:bodyPr anchorCtr="0" anchor="b" bIns="45700" lIns="91425" spcFirstLastPara="1" rIns="91425" wrap="square" tIns="45700">
            <a:noAutofit/>
          </a:bodyPr>
          <a:lstStyle/>
          <a:p>
            <a:pPr indent="0" lvl="0" marL="0" marR="0" rtl="0" algn="ctr">
              <a:lnSpc>
                <a:spcPct val="80000"/>
              </a:lnSpc>
              <a:spcBef>
                <a:spcPts val="0"/>
              </a:spcBef>
              <a:spcAft>
                <a:spcPts val="0"/>
              </a:spcAft>
              <a:buClr>
                <a:schemeClr val="dk1"/>
              </a:buClr>
              <a:buSzPts val="5400"/>
              <a:buFont typeface="Calibri"/>
              <a:buNone/>
            </a:pPr>
            <a:r>
              <a:rPr b="1" i="0" lang="en-US" sz="5400" u="none" cap="none" strike="noStrike">
                <a:solidFill>
                  <a:schemeClr val="dk1"/>
                </a:solidFill>
                <a:latin typeface="Calibri"/>
                <a:ea typeface="Calibri"/>
                <a:cs typeface="Calibri"/>
                <a:sym typeface="Calibri"/>
              </a:rPr>
              <a:t>MapReduce</a:t>
            </a:r>
            <a:endParaRPr/>
          </a:p>
        </p:txBody>
      </p:sp>
      <p:sp>
        <p:nvSpPr>
          <p:cNvPr id="992" name="Google Shape;992;p65"/>
          <p:cNvSpPr txBox="1"/>
          <p:nvPr/>
        </p:nvSpPr>
        <p:spPr>
          <a:xfrm>
            <a:off x="7586662" y="6588125"/>
            <a:ext cx="2398712"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73C65"/>
              </a:buClr>
              <a:buSzPts val="1400"/>
              <a:buFont typeface="Arial"/>
              <a:buNone/>
            </a:pPr>
            <a:fld id="{00000000-1234-1234-1234-123412341234}" type="slidenum">
              <a:rPr b="0" i="0" lang="en-US" sz="1400" u="none">
                <a:solidFill>
                  <a:srgbClr val="073C65"/>
                </a:solidFill>
                <a:latin typeface="Arial"/>
                <a:ea typeface="Arial"/>
                <a:cs typeface="Arial"/>
                <a:sym typeface="Arial"/>
              </a:rPr>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grpSp>
        <p:nvGrpSpPr>
          <p:cNvPr id="999" name="Google Shape;999;p66"/>
          <p:cNvGrpSpPr/>
          <p:nvPr/>
        </p:nvGrpSpPr>
        <p:grpSpPr>
          <a:xfrm>
            <a:off x="242887" y="322262"/>
            <a:ext cx="9791700" cy="6553200"/>
            <a:chOff x="153" y="203"/>
            <a:chExt cx="6168" cy="4128"/>
          </a:xfrm>
        </p:grpSpPr>
        <p:sp>
          <p:nvSpPr>
            <p:cNvPr id="1000" name="Google Shape;1000;p66"/>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01" name="Google Shape;1001;p66"/>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02" name="Google Shape;1002;p66"/>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003" name="Google Shape;1003;p66"/>
          <p:cNvSpPr txBox="1"/>
          <p:nvPr>
            <p:ph idx="4294967295" type="title"/>
          </p:nvPr>
        </p:nvSpPr>
        <p:spPr>
          <a:xfrm>
            <a:off x="0" y="538162"/>
            <a:ext cx="8153400" cy="828675"/>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100"/>
              <a:buFont typeface="Calibri"/>
              <a:buNone/>
            </a:pPr>
            <a:r>
              <a:rPr b="1" i="0" lang="en-US" sz="3100" u="none" cap="none" strike="noStrike">
                <a:solidFill>
                  <a:schemeClr val="dk1"/>
                </a:solidFill>
                <a:latin typeface="Calibri"/>
                <a:ea typeface="Calibri"/>
                <a:cs typeface="Calibri"/>
                <a:sym typeface="Calibri"/>
              </a:rPr>
              <a:t>Проблема перемещения данных</a:t>
            </a:r>
            <a:endParaRPr/>
          </a:p>
        </p:txBody>
      </p:sp>
      <p:grpSp>
        <p:nvGrpSpPr>
          <p:cNvPr id="1004" name="Google Shape;1004;p66"/>
          <p:cNvGrpSpPr/>
          <p:nvPr/>
        </p:nvGrpSpPr>
        <p:grpSpPr>
          <a:xfrm>
            <a:off x="314325" y="1690687"/>
            <a:ext cx="8562974" cy="4478337"/>
            <a:chOff x="169" y="1506"/>
            <a:chExt cx="5394" cy="2821"/>
          </a:xfrm>
        </p:grpSpPr>
        <p:sp>
          <p:nvSpPr>
            <p:cNvPr id="1005" name="Google Shape;1005;p66"/>
            <p:cNvSpPr/>
            <p:nvPr/>
          </p:nvSpPr>
          <p:spPr>
            <a:xfrm>
              <a:off x="169" y="1506"/>
              <a:ext cx="3801" cy="2821"/>
            </a:xfrm>
            <a:custGeom>
              <a:rect b="b" l="l" r="r" t="t"/>
              <a:pathLst>
                <a:path extrusionOk="0" h="43200" w="43200">
                  <a:moveTo>
                    <a:pt x="3900" y="14370"/>
                  </a:moveTo>
                  <a:lnTo>
                    <a:pt x="3899" y="14370"/>
                  </a:lnTo>
                  <a:cubicBezTo>
                    <a:pt x="3858" y="13959"/>
                    <a:pt x="3838" y="13545"/>
                    <a:pt x="3838" y="13131"/>
                  </a:cubicBezTo>
                  <a:cubicBezTo>
                    <a:pt x="3838" y="8055"/>
                    <a:pt x="6861" y="3941"/>
                    <a:pt x="10591" y="3941"/>
                  </a:cubicBezTo>
                  <a:cubicBezTo>
                    <a:pt x="11791" y="3941"/>
                    <a:pt x="12969" y="4376"/>
                    <a:pt x="14005" y="5201"/>
                  </a:cubicBezTo>
                  <a:lnTo>
                    <a:pt x="14005" y="5202"/>
                  </a:lnTo>
                  <a:cubicBezTo>
                    <a:pt x="14930" y="2828"/>
                    <a:pt x="16742" y="1344"/>
                    <a:pt x="18715" y="1344"/>
                  </a:cubicBezTo>
                  <a:cubicBezTo>
                    <a:pt x="20114" y="1344"/>
                    <a:pt x="21458" y="2093"/>
                    <a:pt x="22456" y="3431"/>
                  </a:cubicBezTo>
                  <a:lnTo>
                    <a:pt x="22456" y="3432"/>
                  </a:lnTo>
                  <a:cubicBezTo>
                    <a:pt x="23194" y="1415"/>
                    <a:pt x="24707" y="141"/>
                    <a:pt x="26362" y="141"/>
                  </a:cubicBezTo>
                  <a:cubicBezTo>
                    <a:pt x="27723" y="141"/>
                    <a:pt x="29007" y="1006"/>
                    <a:pt x="29832" y="2481"/>
                  </a:cubicBezTo>
                  <a:lnTo>
                    <a:pt x="29832" y="2480"/>
                  </a:lnTo>
                  <a:cubicBezTo>
                    <a:pt x="30755" y="1002"/>
                    <a:pt x="32110" y="150"/>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7"/>
                    <a:pt x="31619" y="38007"/>
                  </a:cubicBezTo>
                  <a:cubicBezTo>
                    <a:pt x="30535" y="38007"/>
                    <a:pt x="29474" y="37593"/>
                    <a:pt x="28555" y="36813"/>
                  </a:cubicBezTo>
                  <a:lnTo>
                    <a:pt x="28556" y="36813"/>
                  </a:lnTo>
                  <a:cubicBezTo>
                    <a:pt x="27694" y="40699"/>
                    <a:pt x="25069" y="43358"/>
                    <a:pt x="22094" y="43358"/>
                  </a:cubicBezTo>
                  <a:cubicBezTo>
                    <a:pt x="19839" y="43358"/>
                    <a:pt x="17733" y="41821"/>
                    <a:pt x="16480" y="39263"/>
                  </a:cubicBezTo>
                  <a:lnTo>
                    <a:pt x="16480" y="39264"/>
                  </a:lnTo>
                  <a:cubicBezTo>
                    <a:pt x="15279" y="40250"/>
                    <a:pt x="13904" y="40771"/>
                    <a:pt x="12503" y="40771"/>
                  </a:cubicBezTo>
                  <a:cubicBezTo>
                    <a:pt x="9735" y="40771"/>
                    <a:pt x="7180" y="38748"/>
                    <a:pt x="5804" y="35469"/>
                  </a:cubicBezTo>
                  <a:lnTo>
                    <a:pt x="5803" y="35469"/>
                  </a:lnTo>
                  <a:cubicBezTo>
                    <a:pt x="5635" y="35496"/>
                    <a:pt x="5465" y="35510"/>
                    <a:pt x="5296" y="35510"/>
                  </a:cubicBezTo>
                  <a:cubicBezTo>
                    <a:pt x="2888" y="35510"/>
                    <a:pt x="936" y="32860"/>
                    <a:pt x="936" y="29592"/>
                  </a:cubicBezTo>
                  <a:cubicBezTo>
                    <a:pt x="936" y="28090"/>
                    <a:pt x="1356" y="26644"/>
                    <a:pt x="2112" y="25547"/>
                  </a:cubicBezTo>
                  <a:lnTo>
                    <a:pt x="2113" y="25547"/>
                  </a:lnTo>
                  <a:cubicBezTo>
                    <a:pt x="781" y="24481"/>
                    <a:pt x="-36" y="22528"/>
                    <a:pt x="-36" y="20418"/>
                  </a:cubicBezTo>
                  <a:cubicBezTo>
                    <a:pt x="-36" y="17370"/>
                    <a:pt x="1647" y="14817"/>
                    <a:pt x="3863" y="14504"/>
                  </a:cubicBezTo>
                  <a:lnTo>
                    <a:pt x="3900" y="14370"/>
                  </a:lnTo>
                  <a:close/>
                </a:path>
                <a:path extrusionOk="0" fill="none" h="43200" w="43200">
                  <a:moveTo>
                    <a:pt x="4693" y="26177"/>
                  </a:moveTo>
                  <a:lnTo>
                    <a:pt x="4693" y="26177"/>
                  </a:lnTo>
                  <a:cubicBezTo>
                    <a:pt x="4580" y="26189"/>
                    <a:pt x="4468" y="26195"/>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chemeClr val="lt1"/>
            </a:solidFill>
            <a:ln cap="flat" cmpd="sng" w="12700">
              <a:solidFill>
                <a:srgbClr val="4481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t/>
              </a:r>
              <a:endParaRPr b="0" i="0" sz="2000" u="non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000"/>
                <a:buFont typeface="Arial"/>
                <a:buNone/>
              </a:pPr>
              <a:r>
                <a:t/>
              </a:r>
              <a:endParaRPr b="0" i="0" sz="2000" u="non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000"/>
                <a:buFont typeface="Arial"/>
                <a:buNone/>
              </a:pPr>
              <a:r>
                <a:t/>
              </a:r>
              <a:endParaRPr b="0" i="0" sz="2000" u="non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000"/>
                <a:buFont typeface="Arial"/>
                <a:buNone/>
              </a:pPr>
              <a:r>
                <a:t/>
              </a:r>
              <a:endParaRPr b="0" i="0" sz="2000" u="non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000"/>
                <a:buFont typeface="Arial"/>
                <a:buNone/>
              </a:pPr>
              <a:r>
                <a:t/>
              </a:r>
              <a:endParaRPr b="0" i="0" sz="2000" u="non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000"/>
                <a:buFont typeface="Arial"/>
                <a:buNone/>
              </a:pPr>
              <a:r>
                <a:t/>
              </a:r>
              <a:endParaRPr b="0" i="0" sz="2000" u="non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000"/>
                <a:buFont typeface="Arial"/>
                <a:buNone/>
              </a:pPr>
              <a:r>
                <a:t/>
              </a:r>
              <a:endParaRPr b="0" i="0" sz="2000" u="non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000"/>
                <a:buFont typeface="Arial"/>
                <a:buNone/>
              </a:pPr>
              <a:r>
                <a:t/>
              </a:r>
              <a:endParaRPr b="0" i="0" sz="2000" u="non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800"/>
                <a:buFont typeface="Calibri"/>
                <a:buNone/>
              </a:pPr>
              <a:r>
                <a:rPr b="0" i="0" lang="en-US" sz="2800" u="none">
                  <a:solidFill>
                    <a:schemeClr val="dk1"/>
                  </a:solidFill>
                  <a:latin typeface="Calibri"/>
                  <a:ea typeface="Calibri"/>
                  <a:cs typeface="Calibri"/>
                  <a:sym typeface="Calibri"/>
                </a:rPr>
                <a:t>80 Тб / день</a:t>
              </a:r>
              <a:endParaRPr/>
            </a:p>
          </p:txBody>
        </p:sp>
        <p:sp>
          <p:nvSpPr>
            <p:cNvPr id="1006" name="Google Shape;1006;p66"/>
            <p:cNvSpPr/>
            <p:nvPr/>
          </p:nvSpPr>
          <p:spPr>
            <a:xfrm>
              <a:off x="871" y="2014"/>
              <a:ext cx="1064" cy="1378"/>
            </a:xfrm>
            <a:prstGeom prst="flowChartMagneticDisk">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Установка</a:t>
              </a:r>
              <a:endParaRPr/>
            </a:p>
          </p:txBody>
        </p:sp>
        <p:sp>
          <p:nvSpPr>
            <p:cNvPr id="1007" name="Google Shape;1007;p66"/>
            <p:cNvSpPr/>
            <p:nvPr/>
          </p:nvSpPr>
          <p:spPr>
            <a:xfrm>
              <a:off x="1935" y="2363"/>
              <a:ext cx="2719" cy="681"/>
            </a:xfrm>
            <a:prstGeom prst="leftRightArrow">
              <a:avLst>
                <a:gd fmla="val 2705" name="adj1"/>
                <a:gd fmla="val 50000" name="adj2"/>
              </a:avLst>
            </a:prstGeom>
            <a:solidFill>
              <a:schemeClr val="accent1"/>
            </a:solidFill>
            <a:ln cap="flat" cmpd="sng" w="25400">
              <a:solidFill>
                <a:srgbClr val="374A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1Гб/сек</a:t>
              </a:r>
              <a:endParaRPr/>
            </a:p>
          </p:txBody>
        </p:sp>
        <p:grpSp>
          <p:nvGrpSpPr>
            <p:cNvPr id="1008" name="Google Shape;1008;p66"/>
            <p:cNvGrpSpPr/>
            <p:nvPr/>
          </p:nvGrpSpPr>
          <p:grpSpPr>
            <a:xfrm>
              <a:off x="4671" y="2028"/>
              <a:ext cx="238" cy="889"/>
              <a:chOff x="10014857" y="4129312"/>
              <a:chExt cx="449943" cy="1357088"/>
            </a:xfrm>
          </p:grpSpPr>
          <p:sp>
            <p:nvSpPr>
              <p:cNvPr id="1009" name="Google Shape;1009;p66"/>
              <p:cNvSpPr/>
              <p:nvPr/>
            </p:nvSpPr>
            <p:spPr>
              <a:xfrm flipH="1" rot="10800000">
                <a:off x="10014857" y="4455990"/>
                <a:ext cx="449943" cy="1030410"/>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10" name="Google Shape;1010;p66"/>
              <p:cNvSpPr/>
              <p:nvPr/>
            </p:nvSpPr>
            <p:spPr>
              <a:xfrm>
                <a:off x="10086697" y="4129312"/>
                <a:ext cx="306264" cy="305307"/>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11" name="Google Shape;1011;p66"/>
            <p:cNvGrpSpPr/>
            <p:nvPr/>
          </p:nvGrpSpPr>
          <p:grpSpPr>
            <a:xfrm>
              <a:off x="4867" y="2014"/>
              <a:ext cx="239" cy="888"/>
              <a:chOff x="10014857" y="4129312"/>
              <a:chExt cx="449943" cy="1357088"/>
            </a:xfrm>
          </p:grpSpPr>
          <p:sp>
            <p:nvSpPr>
              <p:cNvPr id="1012" name="Google Shape;1012;p66"/>
              <p:cNvSpPr/>
              <p:nvPr/>
            </p:nvSpPr>
            <p:spPr>
              <a:xfrm flipH="1" rot="10800000">
                <a:off x="10014857" y="4456358"/>
                <a:ext cx="449943" cy="1030042"/>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13" name="Google Shape;1013;p66"/>
              <p:cNvSpPr/>
              <p:nvPr/>
            </p:nvSpPr>
            <p:spPr>
              <a:xfrm>
                <a:off x="10088279" y="4129312"/>
                <a:ext cx="303099" cy="304122"/>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14" name="Google Shape;1014;p66"/>
            <p:cNvGrpSpPr/>
            <p:nvPr/>
          </p:nvGrpSpPr>
          <p:grpSpPr>
            <a:xfrm>
              <a:off x="5033" y="2113"/>
              <a:ext cx="239" cy="888"/>
              <a:chOff x="10014857" y="4129312"/>
              <a:chExt cx="449943" cy="1357088"/>
            </a:xfrm>
          </p:grpSpPr>
          <p:sp>
            <p:nvSpPr>
              <p:cNvPr id="1015" name="Google Shape;1015;p66"/>
              <p:cNvSpPr/>
              <p:nvPr/>
            </p:nvSpPr>
            <p:spPr>
              <a:xfrm flipH="1" rot="10800000">
                <a:off x="10014857" y="4456358"/>
                <a:ext cx="449943" cy="1030042"/>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16" name="Google Shape;1016;p66"/>
              <p:cNvSpPr/>
              <p:nvPr/>
            </p:nvSpPr>
            <p:spPr>
              <a:xfrm>
                <a:off x="10088279" y="4129312"/>
                <a:ext cx="303099" cy="304123"/>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17" name="Google Shape;1017;p66"/>
            <p:cNvGrpSpPr/>
            <p:nvPr/>
          </p:nvGrpSpPr>
          <p:grpSpPr>
            <a:xfrm>
              <a:off x="4779" y="2194"/>
              <a:ext cx="238" cy="888"/>
              <a:chOff x="10014857" y="4129312"/>
              <a:chExt cx="449943" cy="1357088"/>
            </a:xfrm>
          </p:grpSpPr>
          <p:sp>
            <p:nvSpPr>
              <p:cNvPr id="1018" name="Google Shape;1018;p66"/>
              <p:cNvSpPr/>
              <p:nvPr/>
            </p:nvSpPr>
            <p:spPr>
              <a:xfrm flipH="1" rot="10800000">
                <a:off x="10014857" y="4456358"/>
                <a:ext cx="449943" cy="1030042"/>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19" name="Google Shape;1019;p66"/>
              <p:cNvSpPr/>
              <p:nvPr/>
            </p:nvSpPr>
            <p:spPr>
              <a:xfrm>
                <a:off x="10086697" y="4129312"/>
                <a:ext cx="306264" cy="304122"/>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20" name="Google Shape;1020;p66"/>
            <p:cNvGrpSpPr/>
            <p:nvPr/>
          </p:nvGrpSpPr>
          <p:grpSpPr>
            <a:xfrm>
              <a:off x="4944" y="2291"/>
              <a:ext cx="239" cy="889"/>
              <a:chOff x="10014857" y="4129312"/>
              <a:chExt cx="449942" cy="1357089"/>
            </a:xfrm>
          </p:grpSpPr>
          <p:sp>
            <p:nvSpPr>
              <p:cNvPr id="1021" name="Google Shape;1021;p66"/>
              <p:cNvSpPr/>
              <p:nvPr/>
            </p:nvSpPr>
            <p:spPr>
              <a:xfrm flipH="1" rot="10800000">
                <a:off x="10014857" y="4455990"/>
                <a:ext cx="449942" cy="1030411"/>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22" name="Google Shape;1022;p66"/>
              <p:cNvSpPr/>
              <p:nvPr/>
            </p:nvSpPr>
            <p:spPr>
              <a:xfrm>
                <a:off x="10088278" y="4129312"/>
                <a:ext cx="303100" cy="305307"/>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23" name="Google Shape;1023;p66"/>
            <p:cNvGrpSpPr/>
            <p:nvPr/>
          </p:nvGrpSpPr>
          <p:grpSpPr>
            <a:xfrm>
              <a:off x="4534" y="2363"/>
              <a:ext cx="239" cy="887"/>
              <a:chOff x="10014857" y="4129312"/>
              <a:chExt cx="449942" cy="1357089"/>
            </a:xfrm>
          </p:grpSpPr>
          <p:sp>
            <p:nvSpPr>
              <p:cNvPr id="1024" name="Google Shape;1024;p66"/>
              <p:cNvSpPr/>
              <p:nvPr/>
            </p:nvSpPr>
            <p:spPr>
              <a:xfrm flipH="1" rot="10800000">
                <a:off x="10014857" y="4455197"/>
                <a:ext cx="449942" cy="1031204"/>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25" name="Google Shape;1025;p66"/>
              <p:cNvSpPr/>
              <p:nvPr/>
            </p:nvSpPr>
            <p:spPr>
              <a:xfrm>
                <a:off x="10088278" y="4129312"/>
                <a:ext cx="303100" cy="304466"/>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26" name="Google Shape;1026;p66"/>
            <p:cNvGrpSpPr/>
            <p:nvPr/>
          </p:nvGrpSpPr>
          <p:grpSpPr>
            <a:xfrm>
              <a:off x="4731" y="2348"/>
              <a:ext cx="238" cy="889"/>
              <a:chOff x="10014857" y="4129312"/>
              <a:chExt cx="449943" cy="1357088"/>
            </a:xfrm>
          </p:grpSpPr>
          <p:sp>
            <p:nvSpPr>
              <p:cNvPr id="1027" name="Google Shape;1027;p66"/>
              <p:cNvSpPr/>
              <p:nvPr/>
            </p:nvSpPr>
            <p:spPr>
              <a:xfrm flipH="1" rot="10800000">
                <a:off x="10014857" y="4455990"/>
                <a:ext cx="449943" cy="1030410"/>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28" name="Google Shape;1028;p66"/>
              <p:cNvSpPr/>
              <p:nvPr/>
            </p:nvSpPr>
            <p:spPr>
              <a:xfrm>
                <a:off x="10086697" y="4129312"/>
                <a:ext cx="306264" cy="305307"/>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29" name="Google Shape;1029;p66"/>
            <p:cNvGrpSpPr/>
            <p:nvPr/>
          </p:nvGrpSpPr>
          <p:grpSpPr>
            <a:xfrm>
              <a:off x="4897" y="2446"/>
              <a:ext cx="238" cy="889"/>
              <a:chOff x="10014857" y="4129312"/>
              <a:chExt cx="449943" cy="1357088"/>
            </a:xfrm>
          </p:grpSpPr>
          <p:sp>
            <p:nvSpPr>
              <p:cNvPr id="1030" name="Google Shape;1030;p66"/>
              <p:cNvSpPr/>
              <p:nvPr/>
            </p:nvSpPr>
            <p:spPr>
              <a:xfrm flipH="1" rot="10800000">
                <a:off x="10014857" y="4455990"/>
                <a:ext cx="449943" cy="1030410"/>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31" name="Google Shape;1031;p66"/>
              <p:cNvSpPr/>
              <p:nvPr/>
            </p:nvSpPr>
            <p:spPr>
              <a:xfrm>
                <a:off x="10086697" y="4129312"/>
                <a:ext cx="306264" cy="305307"/>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32" name="Google Shape;1032;p66"/>
            <p:cNvGrpSpPr/>
            <p:nvPr/>
          </p:nvGrpSpPr>
          <p:grpSpPr>
            <a:xfrm>
              <a:off x="4642" y="2527"/>
              <a:ext cx="239" cy="889"/>
              <a:chOff x="10014857" y="4129312"/>
              <a:chExt cx="449942" cy="1357089"/>
            </a:xfrm>
          </p:grpSpPr>
          <p:sp>
            <p:nvSpPr>
              <p:cNvPr id="1033" name="Google Shape;1033;p66"/>
              <p:cNvSpPr/>
              <p:nvPr/>
            </p:nvSpPr>
            <p:spPr>
              <a:xfrm flipH="1" rot="10800000">
                <a:off x="10014857" y="4455990"/>
                <a:ext cx="449942" cy="1030411"/>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34" name="Google Shape;1034;p66"/>
              <p:cNvSpPr/>
              <p:nvPr/>
            </p:nvSpPr>
            <p:spPr>
              <a:xfrm>
                <a:off x="10088278" y="4129312"/>
                <a:ext cx="303100" cy="305307"/>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35" name="Google Shape;1035;p66"/>
            <p:cNvGrpSpPr/>
            <p:nvPr/>
          </p:nvGrpSpPr>
          <p:grpSpPr>
            <a:xfrm>
              <a:off x="4807" y="2626"/>
              <a:ext cx="240" cy="888"/>
              <a:chOff x="10014857" y="4129312"/>
              <a:chExt cx="449943" cy="1357088"/>
            </a:xfrm>
          </p:grpSpPr>
          <p:sp>
            <p:nvSpPr>
              <p:cNvPr id="1036" name="Google Shape;1036;p66"/>
              <p:cNvSpPr/>
              <p:nvPr/>
            </p:nvSpPr>
            <p:spPr>
              <a:xfrm flipH="1" rot="10800000">
                <a:off x="10014857" y="4456358"/>
                <a:ext cx="449943" cy="1030042"/>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37" name="Google Shape;1037;p66"/>
              <p:cNvSpPr/>
              <p:nvPr/>
            </p:nvSpPr>
            <p:spPr>
              <a:xfrm>
                <a:off x="10087973" y="4129312"/>
                <a:ext cx="303712" cy="304122"/>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38" name="Google Shape;1038;p66"/>
            <p:cNvGrpSpPr/>
            <p:nvPr/>
          </p:nvGrpSpPr>
          <p:grpSpPr>
            <a:xfrm>
              <a:off x="4875" y="2379"/>
              <a:ext cx="238" cy="888"/>
              <a:chOff x="10014857" y="4129312"/>
              <a:chExt cx="449943" cy="1357088"/>
            </a:xfrm>
          </p:grpSpPr>
          <p:sp>
            <p:nvSpPr>
              <p:cNvPr id="1039" name="Google Shape;1039;p66"/>
              <p:cNvSpPr/>
              <p:nvPr/>
            </p:nvSpPr>
            <p:spPr>
              <a:xfrm flipH="1" rot="10800000">
                <a:off x="10014857" y="4456358"/>
                <a:ext cx="449943" cy="1030042"/>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40" name="Google Shape;1040;p66"/>
              <p:cNvSpPr/>
              <p:nvPr/>
            </p:nvSpPr>
            <p:spPr>
              <a:xfrm>
                <a:off x="10086697" y="4129312"/>
                <a:ext cx="306264" cy="304123"/>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41" name="Google Shape;1041;p66"/>
            <p:cNvGrpSpPr/>
            <p:nvPr/>
          </p:nvGrpSpPr>
          <p:grpSpPr>
            <a:xfrm>
              <a:off x="5071" y="2365"/>
              <a:ext cx="239" cy="887"/>
              <a:chOff x="10014857" y="4129312"/>
              <a:chExt cx="449943" cy="1357089"/>
            </a:xfrm>
          </p:grpSpPr>
          <p:sp>
            <p:nvSpPr>
              <p:cNvPr id="1042" name="Google Shape;1042;p66"/>
              <p:cNvSpPr/>
              <p:nvPr/>
            </p:nvSpPr>
            <p:spPr>
              <a:xfrm flipH="1" rot="10800000">
                <a:off x="10014857" y="4455197"/>
                <a:ext cx="449943" cy="1031204"/>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43" name="Google Shape;1043;p66"/>
              <p:cNvSpPr/>
              <p:nvPr/>
            </p:nvSpPr>
            <p:spPr>
              <a:xfrm>
                <a:off x="10088279" y="4129312"/>
                <a:ext cx="303099" cy="304466"/>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44" name="Google Shape;1044;p66"/>
            <p:cNvGrpSpPr/>
            <p:nvPr/>
          </p:nvGrpSpPr>
          <p:grpSpPr>
            <a:xfrm>
              <a:off x="5237" y="2463"/>
              <a:ext cx="239" cy="888"/>
              <a:chOff x="10014857" y="4129312"/>
              <a:chExt cx="449943" cy="1357088"/>
            </a:xfrm>
          </p:grpSpPr>
          <p:sp>
            <p:nvSpPr>
              <p:cNvPr id="1045" name="Google Shape;1045;p66"/>
              <p:cNvSpPr/>
              <p:nvPr/>
            </p:nvSpPr>
            <p:spPr>
              <a:xfrm flipH="1" rot="10800000">
                <a:off x="10014857" y="4456358"/>
                <a:ext cx="449943" cy="1030042"/>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46" name="Google Shape;1046;p66"/>
              <p:cNvSpPr/>
              <p:nvPr/>
            </p:nvSpPr>
            <p:spPr>
              <a:xfrm>
                <a:off x="10088279" y="4129312"/>
                <a:ext cx="303099" cy="304123"/>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47" name="Google Shape;1047;p66"/>
            <p:cNvGrpSpPr/>
            <p:nvPr/>
          </p:nvGrpSpPr>
          <p:grpSpPr>
            <a:xfrm>
              <a:off x="4983" y="2544"/>
              <a:ext cx="238" cy="888"/>
              <a:chOff x="10014857" y="4129312"/>
              <a:chExt cx="449943" cy="1357088"/>
            </a:xfrm>
          </p:grpSpPr>
          <p:sp>
            <p:nvSpPr>
              <p:cNvPr id="1048" name="Google Shape;1048;p66"/>
              <p:cNvSpPr/>
              <p:nvPr/>
            </p:nvSpPr>
            <p:spPr>
              <a:xfrm flipH="1" rot="10800000">
                <a:off x="10014857" y="4456358"/>
                <a:ext cx="449943" cy="1030042"/>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49" name="Google Shape;1049;p66"/>
              <p:cNvSpPr/>
              <p:nvPr/>
            </p:nvSpPr>
            <p:spPr>
              <a:xfrm>
                <a:off x="10086697" y="4129312"/>
                <a:ext cx="306264" cy="304122"/>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50" name="Google Shape;1050;p66"/>
            <p:cNvGrpSpPr/>
            <p:nvPr/>
          </p:nvGrpSpPr>
          <p:grpSpPr>
            <a:xfrm>
              <a:off x="5148" y="2642"/>
              <a:ext cx="239" cy="889"/>
              <a:chOff x="10014857" y="4129312"/>
              <a:chExt cx="449942" cy="1357088"/>
            </a:xfrm>
          </p:grpSpPr>
          <p:sp>
            <p:nvSpPr>
              <p:cNvPr id="1051" name="Google Shape;1051;p66"/>
              <p:cNvSpPr/>
              <p:nvPr/>
            </p:nvSpPr>
            <p:spPr>
              <a:xfrm flipH="1" rot="10800000">
                <a:off x="10014857" y="4455990"/>
                <a:ext cx="449942" cy="1030410"/>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52" name="Google Shape;1052;p66"/>
              <p:cNvSpPr/>
              <p:nvPr/>
            </p:nvSpPr>
            <p:spPr>
              <a:xfrm>
                <a:off x="10088278" y="4129312"/>
                <a:ext cx="303100" cy="305307"/>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53" name="Google Shape;1053;p66"/>
            <p:cNvGrpSpPr/>
            <p:nvPr/>
          </p:nvGrpSpPr>
          <p:grpSpPr>
            <a:xfrm>
              <a:off x="4962" y="2065"/>
              <a:ext cx="239" cy="888"/>
              <a:chOff x="10014857" y="4129312"/>
              <a:chExt cx="449942" cy="1357088"/>
            </a:xfrm>
          </p:grpSpPr>
          <p:sp>
            <p:nvSpPr>
              <p:cNvPr id="1054" name="Google Shape;1054;p66"/>
              <p:cNvSpPr/>
              <p:nvPr/>
            </p:nvSpPr>
            <p:spPr>
              <a:xfrm flipH="1" rot="10800000">
                <a:off x="10014857" y="4456358"/>
                <a:ext cx="449942" cy="1030042"/>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55" name="Google Shape;1055;p66"/>
              <p:cNvSpPr/>
              <p:nvPr/>
            </p:nvSpPr>
            <p:spPr>
              <a:xfrm>
                <a:off x="10088278" y="4129312"/>
                <a:ext cx="303100" cy="304123"/>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56" name="Google Shape;1056;p66"/>
            <p:cNvGrpSpPr/>
            <p:nvPr/>
          </p:nvGrpSpPr>
          <p:grpSpPr>
            <a:xfrm>
              <a:off x="5158" y="2050"/>
              <a:ext cx="240" cy="889"/>
              <a:chOff x="10014857" y="4129312"/>
              <a:chExt cx="449943" cy="1357088"/>
            </a:xfrm>
          </p:grpSpPr>
          <p:sp>
            <p:nvSpPr>
              <p:cNvPr id="1057" name="Google Shape;1057;p66"/>
              <p:cNvSpPr/>
              <p:nvPr/>
            </p:nvSpPr>
            <p:spPr>
              <a:xfrm flipH="1" rot="10800000">
                <a:off x="10014857" y="4455990"/>
                <a:ext cx="449943" cy="1030410"/>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58" name="Google Shape;1058;p66"/>
              <p:cNvSpPr/>
              <p:nvPr/>
            </p:nvSpPr>
            <p:spPr>
              <a:xfrm>
                <a:off x="10087972" y="4129312"/>
                <a:ext cx="303712" cy="305307"/>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59" name="Google Shape;1059;p66"/>
            <p:cNvGrpSpPr/>
            <p:nvPr/>
          </p:nvGrpSpPr>
          <p:grpSpPr>
            <a:xfrm>
              <a:off x="5324" y="2149"/>
              <a:ext cx="239" cy="888"/>
              <a:chOff x="10014857" y="4129312"/>
              <a:chExt cx="449942" cy="1357088"/>
            </a:xfrm>
          </p:grpSpPr>
          <p:sp>
            <p:nvSpPr>
              <p:cNvPr id="1060" name="Google Shape;1060;p66"/>
              <p:cNvSpPr/>
              <p:nvPr/>
            </p:nvSpPr>
            <p:spPr>
              <a:xfrm flipH="1" rot="10800000">
                <a:off x="10014857" y="4456358"/>
                <a:ext cx="449942" cy="1030042"/>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61" name="Google Shape;1061;p66"/>
              <p:cNvSpPr/>
              <p:nvPr/>
            </p:nvSpPr>
            <p:spPr>
              <a:xfrm>
                <a:off x="10088278" y="4129312"/>
                <a:ext cx="303100" cy="304123"/>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62" name="Google Shape;1062;p66"/>
            <p:cNvGrpSpPr/>
            <p:nvPr/>
          </p:nvGrpSpPr>
          <p:grpSpPr>
            <a:xfrm>
              <a:off x="5070" y="2230"/>
              <a:ext cx="239" cy="887"/>
              <a:chOff x="10014857" y="4129312"/>
              <a:chExt cx="449942" cy="1357088"/>
            </a:xfrm>
          </p:grpSpPr>
          <p:sp>
            <p:nvSpPr>
              <p:cNvPr id="1063" name="Google Shape;1063;p66"/>
              <p:cNvSpPr/>
              <p:nvPr/>
            </p:nvSpPr>
            <p:spPr>
              <a:xfrm flipH="1" rot="10800000">
                <a:off x="10014857" y="4455196"/>
                <a:ext cx="449942" cy="1031204"/>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64" name="Google Shape;1064;p66"/>
              <p:cNvSpPr/>
              <p:nvPr/>
            </p:nvSpPr>
            <p:spPr>
              <a:xfrm>
                <a:off x="10088278" y="4129312"/>
                <a:ext cx="303100" cy="304465"/>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65" name="Google Shape;1065;p66"/>
            <p:cNvGrpSpPr/>
            <p:nvPr/>
          </p:nvGrpSpPr>
          <p:grpSpPr>
            <a:xfrm>
              <a:off x="5236" y="2328"/>
              <a:ext cx="238" cy="888"/>
              <a:chOff x="10014857" y="4129312"/>
              <a:chExt cx="449943" cy="1357088"/>
            </a:xfrm>
          </p:grpSpPr>
          <p:sp>
            <p:nvSpPr>
              <p:cNvPr id="1066" name="Google Shape;1066;p66"/>
              <p:cNvSpPr/>
              <p:nvPr/>
            </p:nvSpPr>
            <p:spPr>
              <a:xfrm flipH="1" rot="10800000">
                <a:off x="10014857" y="4456358"/>
                <a:ext cx="449943" cy="1030042"/>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67" name="Google Shape;1067;p66"/>
              <p:cNvSpPr/>
              <p:nvPr/>
            </p:nvSpPr>
            <p:spPr>
              <a:xfrm>
                <a:off x="10086697" y="4129312"/>
                <a:ext cx="306264" cy="304122"/>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68" name="Google Shape;1068;p66"/>
            <p:cNvGrpSpPr/>
            <p:nvPr/>
          </p:nvGrpSpPr>
          <p:grpSpPr>
            <a:xfrm>
              <a:off x="4726" y="1828"/>
              <a:ext cx="238" cy="888"/>
              <a:chOff x="10014857" y="4129312"/>
              <a:chExt cx="449943" cy="1357088"/>
            </a:xfrm>
          </p:grpSpPr>
          <p:sp>
            <p:nvSpPr>
              <p:cNvPr id="1069" name="Google Shape;1069;p66"/>
              <p:cNvSpPr/>
              <p:nvPr/>
            </p:nvSpPr>
            <p:spPr>
              <a:xfrm flipH="1" rot="10800000">
                <a:off x="10014857" y="4456358"/>
                <a:ext cx="449943" cy="1030042"/>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70" name="Google Shape;1070;p66"/>
              <p:cNvSpPr/>
              <p:nvPr/>
            </p:nvSpPr>
            <p:spPr>
              <a:xfrm>
                <a:off x="10086697" y="4129312"/>
                <a:ext cx="306264" cy="304122"/>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71" name="Google Shape;1071;p66"/>
            <p:cNvGrpSpPr/>
            <p:nvPr/>
          </p:nvGrpSpPr>
          <p:grpSpPr>
            <a:xfrm>
              <a:off x="4922" y="1813"/>
              <a:ext cx="239" cy="889"/>
              <a:chOff x="10014857" y="4129312"/>
              <a:chExt cx="449942" cy="1357089"/>
            </a:xfrm>
          </p:grpSpPr>
          <p:sp>
            <p:nvSpPr>
              <p:cNvPr id="1072" name="Google Shape;1072;p66"/>
              <p:cNvSpPr/>
              <p:nvPr/>
            </p:nvSpPr>
            <p:spPr>
              <a:xfrm flipH="1" rot="10800000">
                <a:off x="10014857" y="4455990"/>
                <a:ext cx="449942" cy="1030411"/>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73" name="Google Shape;1073;p66"/>
              <p:cNvSpPr/>
              <p:nvPr/>
            </p:nvSpPr>
            <p:spPr>
              <a:xfrm>
                <a:off x="10088278" y="4129312"/>
                <a:ext cx="303100" cy="305307"/>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74" name="Google Shape;1074;p66"/>
            <p:cNvGrpSpPr/>
            <p:nvPr/>
          </p:nvGrpSpPr>
          <p:grpSpPr>
            <a:xfrm>
              <a:off x="5087" y="1912"/>
              <a:ext cx="240" cy="888"/>
              <a:chOff x="10014857" y="4129312"/>
              <a:chExt cx="449943" cy="1357088"/>
            </a:xfrm>
          </p:grpSpPr>
          <p:sp>
            <p:nvSpPr>
              <p:cNvPr id="1075" name="Google Shape;1075;p66"/>
              <p:cNvSpPr/>
              <p:nvPr/>
            </p:nvSpPr>
            <p:spPr>
              <a:xfrm flipH="1" rot="10800000">
                <a:off x="10014857" y="4456358"/>
                <a:ext cx="449943" cy="1030042"/>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76" name="Google Shape;1076;p66"/>
              <p:cNvSpPr/>
              <p:nvPr/>
            </p:nvSpPr>
            <p:spPr>
              <a:xfrm>
                <a:off x="10087973" y="4129312"/>
                <a:ext cx="303712" cy="304122"/>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77" name="Google Shape;1077;p66"/>
            <p:cNvGrpSpPr/>
            <p:nvPr/>
          </p:nvGrpSpPr>
          <p:grpSpPr>
            <a:xfrm>
              <a:off x="4834" y="1993"/>
              <a:ext cx="238" cy="888"/>
              <a:chOff x="10014857" y="4129312"/>
              <a:chExt cx="449943" cy="1357088"/>
            </a:xfrm>
          </p:grpSpPr>
          <p:sp>
            <p:nvSpPr>
              <p:cNvPr id="1078" name="Google Shape;1078;p66"/>
              <p:cNvSpPr/>
              <p:nvPr/>
            </p:nvSpPr>
            <p:spPr>
              <a:xfrm flipH="1" rot="10800000">
                <a:off x="10014857" y="4456358"/>
                <a:ext cx="449943" cy="1030042"/>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79" name="Google Shape;1079;p66"/>
              <p:cNvSpPr/>
              <p:nvPr/>
            </p:nvSpPr>
            <p:spPr>
              <a:xfrm>
                <a:off x="10086697" y="4129312"/>
                <a:ext cx="306264" cy="304123"/>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80" name="Google Shape;1080;p66"/>
            <p:cNvGrpSpPr/>
            <p:nvPr/>
          </p:nvGrpSpPr>
          <p:grpSpPr>
            <a:xfrm>
              <a:off x="4999" y="2092"/>
              <a:ext cx="239" cy="887"/>
              <a:chOff x="10014857" y="4129312"/>
              <a:chExt cx="449943" cy="1357088"/>
            </a:xfrm>
          </p:grpSpPr>
          <p:sp>
            <p:nvSpPr>
              <p:cNvPr id="1081" name="Google Shape;1081;p66"/>
              <p:cNvSpPr/>
              <p:nvPr/>
            </p:nvSpPr>
            <p:spPr>
              <a:xfrm flipH="1" rot="10800000">
                <a:off x="10014857" y="4455196"/>
                <a:ext cx="449943" cy="1031204"/>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82" name="Google Shape;1082;p66"/>
              <p:cNvSpPr/>
              <p:nvPr/>
            </p:nvSpPr>
            <p:spPr>
              <a:xfrm>
                <a:off x="10088279" y="4129312"/>
                <a:ext cx="303099" cy="304465"/>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83" name="Google Shape;1083;p66"/>
            <p:cNvGrpSpPr/>
            <p:nvPr/>
          </p:nvGrpSpPr>
          <p:grpSpPr>
            <a:xfrm>
              <a:off x="4527" y="1951"/>
              <a:ext cx="238" cy="889"/>
              <a:chOff x="10014857" y="4129312"/>
              <a:chExt cx="449943" cy="1357089"/>
            </a:xfrm>
          </p:grpSpPr>
          <p:sp>
            <p:nvSpPr>
              <p:cNvPr id="1084" name="Google Shape;1084;p66"/>
              <p:cNvSpPr/>
              <p:nvPr/>
            </p:nvSpPr>
            <p:spPr>
              <a:xfrm flipH="1" rot="10800000">
                <a:off x="10014857" y="4455990"/>
                <a:ext cx="449943" cy="1030411"/>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85" name="Google Shape;1085;p66"/>
              <p:cNvSpPr/>
              <p:nvPr/>
            </p:nvSpPr>
            <p:spPr>
              <a:xfrm>
                <a:off x="10086697" y="4129312"/>
                <a:ext cx="306264" cy="305307"/>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86" name="Google Shape;1086;p66"/>
            <p:cNvGrpSpPr/>
            <p:nvPr/>
          </p:nvGrpSpPr>
          <p:grpSpPr>
            <a:xfrm>
              <a:off x="4723" y="1937"/>
              <a:ext cx="239" cy="888"/>
              <a:chOff x="10014857" y="4129312"/>
              <a:chExt cx="449943" cy="1357088"/>
            </a:xfrm>
          </p:grpSpPr>
          <p:sp>
            <p:nvSpPr>
              <p:cNvPr id="1087" name="Google Shape;1087;p66"/>
              <p:cNvSpPr/>
              <p:nvPr/>
            </p:nvSpPr>
            <p:spPr>
              <a:xfrm flipH="1" rot="10800000">
                <a:off x="10014857" y="4456358"/>
                <a:ext cx="449943" cy="1030042"/>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88" name="Google Shape;1088;p66"/>
              <p:cNvSpPr/>
              <p:nvPr/>
            </p:nvSpPr>
            <p:spPr>
              <a:xfrm>
                <a:off x="10088279" y="4129312"/>
                <a:ext cx="303099" cy="304123"/>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89" name="Google Shape;1089;p66"/>
            <p:cNvGrpSpPr/>
            <p:nvPr/>
          </p:nvGrpSpPr>
          <p:grpSpPr>
            <a:xfrm>
              <a:off x="4888" y="2036"/>
              <a:ext cx="240" cy="888"/>
              <a:chOff x="10014857" y="4129312"/>
              <a:chExt cx="449943" cy="1357088"/>
            </a:xfrm>
          </p:grpSpPr>
          <p:sp>
            <p:nvSpPr>
              <p:cNvPr id="1090" name="Google Shape;1090;p66"/>
              <p:cNvSpPr/>
              <p:nvPr/>
            </p:nvSpPr>
            <p:spPr>
              <a:xfrm flipH="1" rot="10800000">
                <a:off x="10014857" y="4456358"/>
                <a:ext cx="449943" cy="1030042"/>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91" name="Google Shape;1091;p66"/>
              <p:cNvSpPr/>
              <p:nvPr/>
            </p:nvSpPr>
            <p:spPr>
              <a:xfrm>
                <a:off x="10087972" y="4129312"/>
                <a:ext cx="303712" cy="304122"/>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92" name="Google Shape;1092;p66"/>
            <p:cNvGrpSpPr/>
            <p:nvPr/>
          </p:nvGrpSpPr>
          <p:grpSpPr>
            <a:xfrm>
              <a:off x="4635" y="2117"/>
              <a:ext cx="238" cy="888"/>
              <a:chOff x="10014857" y="4129312"/>
              <a:chExt cx="449943" cy="1357088"/>
            </a:xfrm>
          </p:grpSpPr>
          <p:sp>
            <p:nvSpPr>
              <p:cNvPr id="1093" name="Google Shape;1093;p66"/>
              <p:cNvSpPr/>
              <p:nvPr/>
            </p:nvSpPr>
            <p:spPr>
              <a:xfrm flipH="1" rot="10800000">
                <a:off x="10014857" y="4456358"/>
                <a:ext cx="449943" cy="1030042"/>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94" name="Google Shape;1094;p66"/>
              <p:cNvSpPr/>
              <p:nvPr/>
            </p:nvSpPr>
            <p:spPr>
              <a:xfrm>
                <a:off x="10086697" y="4129312"/>
                <a:ext cx="306264" cy="304123"/>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95" name="Google Shape;1095;p66"/>
            <p:cNvGrpSpPr/>
            <p:nvPr/>
          </p:nvGrpSpPr>
          <p:grpSpPr>
            <a:xfrm>
              <a:off x="4800" y="2214"/>
              <a:ext cx="239" cy="889"/>
              <a:chOff x="10014857" y="4129312"/>
              <a:chExt cx="449942" cy="1357088"/>
            </a:xfrm>
          </p:grpSpPr>
          <p:sp>
            <p:nvSpPr>
              <p:cNvPr id="1096" name="Google Shape;1096;p66"/>
              <p:cNvSpPr/>
              <p:nvPr/>
            </p:nvSpPr>
            <p:spPr>
              <a:xfrm flipH="1" rot="10800000">
                <a:off x="10014857" y="4455990"/>
                <a:ext cx="449942" cy="1030410"/>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097" name="Google Shape;1097;p66"/>
              <p:cNvSpPr/>
              <p:nvPr/>
            </p:nvSpPr>
            <p:spPr>
              <a:xfrm>
                <a:off x="10088278" y="4129312"/>
                <a:ext cx="303100" cy="305307"/>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098" name="Google Shape;1098;p66"/>
            <p:cNvGrpSpPr/>
            <p:nvPr/>
          </p:nvGrpSpPr>
          <p:grpSpPr>
            <a:xfrm>
              <a:off x="4550" y="2348"/>
              <a:ext cx="239" cy="889"/>
              <a:chOff x="10014857" y="4129312"/>
              <a:chExt cx="449942" cy="1357088"/>
            </a:xfrm>
          </p:grpSpPr>
          <p:sp>
            <p:nvSpPr>
              <p:cNvPr id="1099" name="Google Shape;1099;p66"/>
              <p:cNvSpPr/>
              <p:nvPr/>
            </p:nvSpPr>
            <p:spPr>
              <a:xfrm flipH="1" rot="10800000">
                <a:off x="10014857" y="4455990"/>
                <a:ext cx="449942" cy="1030410"/>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100" name="Google Shape;1100;p66"/>
              <p:cNvSpPr/>
              <p:nvPr/>
            </p:nvSpPr>
            <p:spPr>
              <a:xfrm>
                <a:off x="10088278" y="4129312"/>
                <a:ext cx="303100" cy="305307"/>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101" name="Google Shape;1101;p66"/>
            <p:cNvGrpSpPr/>
            <p:nvPr/>
          </p:nvGrpSpPr>
          <p:grpSpPr>
            <a:xfrm>
              <a:off x="4746" y="2334"/>
              <a:ext cx="239" cy="888"/>
              <a:chOff x="10014857" y="4129312"/>
              <a:chExt cx="449942" cy="1357088"/>
            </a:xfrm>
          </p:grpSpPr>
          <p:sp>
            <p:nvSpPr>
              <p:cNvPr id="1102" name="Google Shape;1102;p66"/>
              <p:cNvSpPr/>
              <p:nvPr/>
            </p:nvSpPr>
            <p:spPr>
              <a:xfrm flipH="1" rot="10800000">
                <a:off x="10014857" y="4456358"/>
                <a:ext cx="449942" cy="1030042"/>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103" name="Google Shape;1103;p66"/>
              <p:cNvSpPr/>
              <p:nvPr/>
            </p:nvSpPr>
            <p:spPr>
              <a:xfrm>
                <a:off x="10088278" y="4129312"/>
                <a:ext cx="303100" cy="304122"/>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104" name="Google Shape;1104;p66"/>
            <p:cNvGrpSpPr/>
            <p:nvPr/>
          </p:nvGrpSpPr>
          <p:grpSpPr>
            <a:xfrm>
              <a:off x="4912" y="2433"/>
              <a:ext cx="239" cy="888"/>
              <a:chOff x="10014857" y="4129312"/>
              <a:chExt cx="449942" cy="1357088"/>
            </a:xfrm>
          </p:grpSpPr>
          <p:sp>
            <p:nvSpPr>
              <p:cNvPr id="1105" name="Google Shape;1105;p66"/>
              <p:cNvSpPr/>
              <p:nvPr/>
            </p:nvSpPr>
            <p:spPr>
              <a:xfrm flipH="1" rot="10800000">
                <a:off x="10014857" y="4456358"/>
                <a:ext cx="449942" cy="1030042"/>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106" name="Google Shape;1106;p66"/>
              <p:cNvSpPr/>
              <p:nvPr/>
            </p:nvSpPr>
            <p:spPr>
              <a:xfrm>
                <a:off x="10088278" y="4129312"/>
                <a:ext cx="303100" cy="304123"/>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107" name="Google Shape;1107;p66"/>
            <p:cNvGrpSpPr/>
            <p:nvPr/>
          </p:nvGrpSpPr>
          <p:grpSpPr>
            <a:xfrm>
              <a:off x="4657" y="2514"/>
              <a:ext cx="240" cy="888"/>
              <a:chOff x="10014857" y="4129312"/>
              <a:chExt cx="449943" cy="1357088"/>
            </a:xfrm>
          </p:grpSpPr>
          <p:sp>
            <p:nvSpPr>
              <p:cNvPr id="1108" name="Google Shape;1108;p66"/>
              <p:cNvSpPr/>
              <p:nvPr/>
            </p:nvSpPr>
            <p:spPr>
              <a:xfrm flipH="1" rot="10800000">
                <a:off x="10014857" y="4456358"/>
                <a:ext cx="449943" cy="1030042"/>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109" name="Google Shape;1109;p66"/>
              <p:cNvSpPr/>
              <p:nvPr/>
            </p:nvSpPr>
            <p:spPr>
              <a:xfrm>
                <a:off x="10087973" y="4129312"/>
                <a:ext cx="303712" cy="304122"/>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110" name="Google Shape;1110;p66"/>
            <p:cNvGrpSpPr/>
            <p:nvPr/>
          </p:nvGrpSpPr>
          <p:grpSpPr>
            <a:xfrm>
              <a:off x="4823" y="2612"/>
              <a:ext cx="239" cy="888"/>
              <a:chOff x="10014857" y="4129312"/>
              <a:chExt cx="449943" cy="1357088"/>
            </a:xfrm>
          </p:grpSpPr>
          <p:sp>
            <p:nvSpPr>
              <p:cNvPr id="1111" name="Google Shape;1111;p66"/>
              <p:cNvSpPr/>
              <p:nvPr/>
            </p:nvSpPr>
            <p:spPr>
              <a:xfrm flipH="1" rot="10800000">
                <a:off x="10014857" y="4456358"/>
                <a:ext cx="449943" cy="1030042"/>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112" name="Google Shape;1112;p66"/>
              <p:cNvSpPr/>
              <p:nvPr/>
            </p:nvSpPr>
            <p:spPr>
              <a:xfrm>
                <a:off x="10088279" y="4129312"/>
                <a:ext cx="303099" cy="304122"/>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113" name="Google Shape;1113;p66"/>
            <p:cNvGrpSpPr/>
            <p:nvPr/>
          </p:nvGrpSpPr>
          <p:grpSpPr>
            <a:xfrm>
              <a:off x="4920" y="2386"/>
              <a:ext cx="238" cy="888"/>
              <a:chOff x="10014857" y="4129312"/>
              <a:chExt cx="449943" cy="1357088"/>
            </a:xfrm>
          </p:grpSpPr>
          <p:sp>
            <p:nvSpPr>
              <p:cNvPr id="1114" name="Google Shape;1114;p66"/>
              <p:cNvSpPr/>
              <p:nvPr/>
            </p:nvSpPr>
            <p:spPr>
              <a:xfrm flipH="1" rot="10800000">
                <a:off x="10014857" y="4456358"/>
                <a:ext cx="449943" cy="1030042"/>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115" name="Google Shape;1115;p66"/>
              <p:cNvSpPr/>
              <p:nvPr/>
            </p:nvSpPr>
            <p:spPr>
              <a:xfrm>
                <a:off x="10086697" y="4129312"/>
                <a:ext cx="306264" cy="304122"/>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116" name="Google Shape;1116;p66"/>
            <p:cNvGrpSpPr/>
            <p:nvPr/>
          </p:nvGrpSpPr>
          <p:grpSpPr>
            <a:xfrm>
              <a:off x="5116" y="2372"/>
              <a:ext cx="239" cy="888"/>
              <a:chOff x="10014857" y="4129312"/>
              <a:chExt cx="449942" cy="1357088"/>
            </a:xfrm>
          </p:grpSpPr>
          <p:sp>
            <p:nvSpPr>
              <p:cNvPr id="1117" name="Google Shape;1117;p66"/>
              <p:cNvSpPr/>
              <p:nvPr/>
            </p:nvSpPr>
            <p:spPr>
              <a:xfrm flipH="1" rot="10800000">
                <a:off x="10014857" y="4456358"/>
                <a:ext cx="449942" cy="1030042"/>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118" name="Google Shape;1118;p66"/>
              <p:cNvSpPr/>
              <p:nvPr/>
            </p:nvSpPr>
            <p:spPr>
              <a:xfrm>
                <a:off x="10088278" y="4129312"/>
                <a:ext cx="303100" cy="304122"/>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119" name="Google Shape;1119;p66"/>
            <p:cNvGrpSpPr/>
            <p:nvPr/>
          </p:nvGrpSpPr>
          <p:grpSpPr>
            <a:xfrm>
              <a:off x="5282" y="2470"/>
              <a:ext cx="239" cy="888"/>
              <a:chOff x="10014857" y="4129312"/>
              <a:chExt cx="449942" cy="1357088"/>
            </a:xfrm>
          </p:grpSpPr>
          <p:sp>
            <p:nvSpPr>
              <p:cNvPr id="1120" name="Google Shape;1120;p66"/>
              <p:cNvSpPr/>
              <p:nvPr/>
            </p:nvSpPr>
            <p:spPr>
              <a:xfrm flipH="1" rot="10800000">
                <a:off x="10014857" y="4456358"/>
                <a:ext cx="449942" cy="1030042"/>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121" name="Google Shape;1121;p66"/>
              <p:cNvSpPr/>
              <p:nvPr/>
            </p:nvSpPr>
            <p:spPr>
              <a:xfrm>
                <a:off x="10088278" y="4129312"/>
                <a:ext cx="303100" cy="304122"/>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122" name="Google Shape;1122;p66"/>
            <p:cNvGrpSpPr/>
            <p:nvPr/>
          </p:nvGrpSpPr>
          <p:grpSpPr>
            <a:xfrm>
              <a:off x="5027" y="2551"/>
              <a:ext cx="239" cy="888"/>
              <a:chOff x="10014857" y="4129312"/>
              <a:chExt cx="449943" cy="1357088"/>
            </a:xfrm>
          </p:grpSpPr>
          <p:sp>
            <p:nvSpPr>
              <p:cNvPr id="1123" name="Google Shape;1123;p66"/>
              <p:cNvSpPr/>
              <p:nvPr/>
            </p:nvSpPr>
            <p:spPr>
              <a:xfrm flipH="1" rot="10800000">
                <a:off x="10014857" y="4456358"/>
                <a:ext cx="449943" cy="1030042"/>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124" name="Google Shape;1124;p66"/>
              <p:cNvSpPr/>
              <p:nvPr/>
            </p:nvSpPr>
            <p:spPr>
              <a:xfrm>
                <a:off x="10088279" y="4129312"/>
                <a:ext cx="303099" cy="304123"/>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nvGrpSpPr>
            <p:cNvPr id="1125" name="Google Shape;1125;p66"/>
            <p:cNvGrpSpPr/>
            <p:nvPr/>
          </p:nvGrpSpPr>
          <p:grpSpPr>
            <a:xfrm>
              <a:off x="5194" y="2650"/>
              <a:ext cx="238" cy="888"/>
              <a:chOff x="10014857" y="4129312"/>
              <a:chExt cx="449943" cy="1357088"/>
            </a:xfrm>
          </p:grpSpPr>
          <p:sp>
            <p:nvSpPr>
              <p:cNvPr id="1126" name="Google Shape;1126;p66"/>
              <p:cNvSpPr/>
              <p:nvPr/>
            </p:nvSpPr>
            <p:spPr>
              <a:xfrm flipH="1" rot="10800000">
                <a:off x="10014857" y="4456358"/>
                <a:ext cx="449943" cy="1030042"/>
              </a:xfrm>
              <a:prstGeom prst="triangle">
                <a:avLst>
                  <a:gd fmla="val 50000" name="adj"/>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127" name="Google Shape;1127;p66"/>
              <p:cNvSpPr/>
              <p:nvPr/>
            </p:nvSpPr>
            <p:spPr>
              <a:xfrm>
                <a:off x="10086697" y="4129312"/>
                <a:ext cx="306264" cy="304122"/>
              </a:xfrm>
              <a:prstGeom prst="ellipse">
                <a:avLst/>
              </a:prstGeom>
              <a:solidFill>
                <a:srgbClr val="FF5050"/>
              </a:solidFill>
              <a:ln cap="flat" cmpd="sng" w="12700">
                <a:solidFill>
                  <a:srgbClr val="B029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sp>
        <p:nvSpPr>
          <p:cNvPr id="1128" name="Google Shape;1128;p66"/>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1129" name="Google Shape;1129;p66"/>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grpSp>
        <p:nvGrpSpPr>
          <p:cNvPr id="1136" name="Google Shape;1136;p67"/>
          <p:cNvGrpSpPr/>
          <p:nvPr/>
        </p:nvGrpSpPr>
        <p:grpSpPr>
          <a:xfrm>
            <a:off x="242887" y="322262"/>
            <a:ext cx="9791700" cy="6553200"/>
            <a:chOff x="153" y="203"/>
            <a:chExt cx="6168" cy="4128"/>
          </a:xfrm>
        </p:grpSpPr>
        <p:sp>
          <p:nvSpPr>
            <p:cNvPr id="1137" name="Google Shape;1137;p67"/>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138" name="Google Shape;1138;p67"/>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139" name="Google Shape;1139;p67"/>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140" name="Google Shape;1140;p67"/>
          <p:cNvSpPr txBox="1"/>
          <p:nvPr>
            <p:ph idx="4294967295" type="title"/>
          </p:nvPr>
        </p:nvSpPr>
        <p:spPr>
          <a:xfrm>
            <a:off x="0" y="538162"/>
            <a:ext cx="8153400" cy="828675"/>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100"/>
              <a:buFont typeface="Calibri"/>
              <a:buNone/>
            </a:pPr>
            <a:r>
              <a:rPr b="1" i="0" lang="en-US" sz="3100" u="none" cap="none" strike="noStrike">
                <a:solidFill>
                  <a:schemeClr val="dk1"/>
                </a:solidFill>
                <a:latin typeface="Calibri"/>
                <a:ea typeface="Calibri"/>
                <a:cs typeface="Calibri"/>
                <a:sym typeface="Calibri"/>
              </a:rPr>
              <a:t>Проблема перемещения данных</a:t>
            </a:r>
            <a:endParaRPr/>
          </a:p>
        </p:txBody>
      </p:sp>
      <p:sp>
        <p:nvSpPr>
          <p:cNvPr id="1141" name="Google Shape;1141;p67"/>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1142" name="Google Shape;1142;p67"/>
          <p:cNvSpPr txBox="1"/>
          <p:nvPr/>
        </p:nvSpPr>
        <p:spPr>
          <a:xfrm>
            <a:off x="638175" y="2008187"/>
            <a:ext cx="8929687" cy="449262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Установка, может сохранять в себе 80 Тб информации в день. </a:t>
            </a:r>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Канал связи, который обеспечивает пропускную способность: 1Гб/сек. К концу дня информация сохранена. </a:t>
            </a:r>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Допустим мы хотим её всю извлечь, и не за один день, а накопленную за год. Для этого нам нужен новый канал, т.к. этот уже занят записью информации следующего дня. Но что более невероятно, ширина этого канала должна быть в 365 раз больше существующего, чтобы извлечь всю информацию. </a:t>
            </a:r>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Из-за этих ограничений очевидно, что нужно обрабатывать информацию прямо там, где она хранится и мощностью тех серверов, где она была сохранена. </a:t>
            </a:r>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Arial"/>
                <a:ea typeface="Arial"/>
                <a:cs typeface="Arial"/>
                <a:sym typeface="Arial"/>
              </a:rPr>
              <a:t>Такая идея лежит в основе технологий </a:t>
            </a:r>
            <a:r>
              <a:rPr b="1" i="0" lang="en-US" sz="2200" u="none">
                <a:solidFill>
                  <a:schemeClr val="dk1"/>
                </a:solidFill>
                <a:latin typeface="Arial"/>
                <a:ea typeface="Arial"/>
                <a:cs typeface="Arial"/>
                <a:sym typeface="Arial"/>
              </a:rPr>
              <a:t>Hadoop</a:t>
            </a:r>
            <a:r>
              <a:rPr b="0" i="0" lang="en-US" sz="2200" u="none">
                <a:solidFill>
                  <a:schemeClr val="dk1"/>
                </a:solidFill>
                <a:latin typeface="Arial"/>
                <a:ea typeface="Arial"/>
                <a:cs typeface="Arial"/>
                <a:sym typeface="Arial"/>
              </a:rPr>
              <a:t> и модели </a:t>
            </a:r>
            <a:r>
              <a:rPr b="1" i="0" lang="en-US" sz="2200" u="none">
                <a:solidFill>
                  <a:schemeClr val="dk1"/>
                </a:solidFill>
                <a:latin typeface="Arial"/>
                <a:ea typeface="Arial"/>
                <a:cs typeface="Arial"/>
                <a:sym typeface="Arial"/>
              </a:rPr>
              <a:t>MapReduce</a:t>
            </a:r>
            <a:r>
              <a:rPr b="0" i="0" lang="en-US" sz="2200" u="none">
                <a:solidFill>
                  <a:schemeClr val="dk1"/>
                </a:solidFill>
                <a:latin typeface="Arial"/>
                <a:ea typeface="Arial"/>
                <a:cs typeface="Arial"/>
                <a:sym typeface="Arial"/>
              </a:rPr>
              <a:t>.</a:t>
            </a:r>
            <a:endParaRPr/>
          </a:p>
        </p:txBody>
      </p:sp>
      <p:sp>
        <p:nvSpPr>
          <p:cNvPr id="1143" name="Google Shape;1143;p67"/>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68"/>
          <p:cNvSpPr txBox="1"/>
          <p:nvPr>
            <p:ph idx="4294967295" type="title"/>
          </p:nvPr>
        </p:nvSpPr>
        <p:spPr>
          <a:xfrm>
            <a:off x="0" y="285750"/>
            <a:ext cx="9248775" cy="612775"/>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100"/>
              <a:buFont typeface="Calibri"/>
              <a:buNone/>
            </a:pPr>
            <a:r>
              <a:rPr b="1" i="0" lang="en-US" sz="3100" u="none" cap="none" strike="noStrike">
                <a:solidFill>
                  <a:schemeClr val="dk1"/>
                </a:solidFill>
                <a:latin typeface="Calibri"/>
                <a:ea typeface="Calibri"/>
                <a:cs typeface="Calibri"/>
                <a:sym typeface="Calibri"/>
              </a:rPr>
              <a:t>MapReduce</a:t>
            </a:r>
            <a:endParaRPr/>
          </a:p>
        </p:txBody>
      </p:sp>
      <p:sp>
        <p:nvSpPr>
          <p:cNvPr id="1151" name="Google Shape;1151;p68"/>
          <p:cNvSpPr txBox="1"/>
          <p:nvPr>
            <p:ph idx="4294967295" type="body"/>
          </p:nvPr>
        </p:nvSpPr>
        <p:spPr>
          <a:xfrm>
            <a:off x="242887" y="1112837"/>
            <a:ext cx="5688012" cy="5699125"/>
          </a:xfrm>
          <a:prstGeom prst="rect">
            <a:avLst/>
          </a:prstGeom>
          <a:solidFill>
            <a:srgbClr val="FFFFFF"/>
          </a:solidFill>
          <a:ln>
            <a:noFill/>
          </a:ln>
        </p:spPr>
        <p:txBody>
          <a:bodyPr anchorCtr="0" anchor="t" bIns="45700" lIns="91425" spcFirstLastPara="1" rIns="91425" wrap="square" tIns="45700">
            <a:noAutofit/>
          </a:bodyPr>
          <a:lstStyle/>
          <a:p>
            <a:pPr indent="-177800" lvl="0" marL="177800" marR="0" rtl="0" algn="l">
              <a:lnSpc>
                <a:spcPct val="90000"/>
              </a:lnSpc>
              <a:spcBef>
                <a:spcPts val="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Вычислительная модель MapReduce была впервые предложена инженерами из Google Джеффри Дином и Сенджейем Гемаватом в 2004 году.</a:t>
            </a:r>
            <a:endParaRPr/>
          </a:p>
          <a:p>
            <a:pPr indent="-177800" lvl="0" marL="177800" marR="0" rtl="0" algn="l">
              <a:lnSpc>
                <a:spcPct val="90000"/>
              </a:lnSpc>
              <a:spcBef>
                <a:spcPts val="44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Локальность (используются те вычислительные ресурсы, на которых сохранена информация.)</a:t>
            </a:r>
            <a:endParaRPr/>
          </a:p>
          <a:p>
            <a:pPr indent="-177800" lvl="0" marL="177800" marR="0" rtl="0" algn="l">
              <a:lnSpc>
                <a:spcPct val="90000"/>
              </a:lnSpc>
              <a:spcBef>
                <a:spcPts val="44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Два шага: Map и Reduce</a:t>
            </a:r>
            <a:endParaRPr/>
          </a:p>
          <a:p>
            <a:pPr indent="-177800" lvl="0" marL="177800" marR="0" rtl="0" algn="l">
              <a:lnSpc>
                <a:spcPct val="90000"/>
              </a:lnSpc>
              <a:spcBef>
                <a:spcPts val="44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Map: предварительная обработка данных. Для этого один из главный узел (master node) получает входные данные задачи, разделяет их на части и передает рабочим узлам (worker) для предварительной обработки.</a:t>
            </a:r>
            <a:endParaRPr/>
          </a:p>
          <a:p>
            <a:pPr indent="-177800" lvl="0" marL="177800" marR="0" rtl="0" algn="l">
              <a:lnSpc>
                <a:spcPct val="90000"/>
              </a:lnSpc>
              <a:spcBef>
                <a:spcPts val="44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Reduce: собирает предварительно обработанные данные. Главный узел получает ответы от рабочих узлов и на их основе формирует ответ.</a:t>
            </a:r>
            <a:endParaRPr/>
          </a:p>
        </p:txBody>
      </p:sp>
      <p:sp>
        <p:nvSpPr>
          <p:cNvPr id="1152" name="Google Shape;1152;p68"/>
          <p:cNvSpPr txBox="1"/>
          <p:nvPr/>
        </p:nvSpPr>
        <p:spPr>
          <a:xfrm>
            <a:off x="577850" y="6811962"/>
            <a:ext cx="4240212" cy="2365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pic>
        <p:nvPicPr>
          <p:cNvPr id="1153" name="Google Shape;1153;p68"/>
          <p:cNvPicPr preferRelativeResize="0"/>
          <p:nvPr/>
        </p:nvPicPr>
        <p:blipFill rotWithShape="1">
          <a:blip r:embed="rId3">
            <a:alphaModFix/>
          </a:blip>
          <a:srcRect b="0" l="0" r="0" t="0"/>
          <a:stretch/>
        </p:blipFill>
        <p:spPr>
          <a:xfrm>
            <a:off x="5930900" y="1474787"/>
            <a:ext cx="4248150" cy="4749800"/>
          </a:xfrm>
          <a:prstGeom prst="rect">
            <a:avLst/>
          </a:prstGeom>
          <a:noFill/>
          <a:ln>
            <a:noFill/>
          </a:ln>
        </p:spPr>
      </p:pic>
      <p:sp>
        <p:nvSpPr>
          <p:cNvPr id="1154" name="Google Shape;1154;p68"/>
          <p:cNvSpPr txBox="1"/>
          <p:nvPr/>
        </p:nvSpPr>
        <p:spPr>
          <a:xfrm>
            <a:off x="6403975" y="6288087"/>
            <a:ext cx="3775075" cy="3667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r>
              <a:rPr b="0" i="0" lang="en-US" sz="1800" u="sng">
                <a:solidFill>
                  <a:schemeClr val="dk1"/>
                </a:solidFill>
                <a:latin typeface="Arial"/>
                <a:ea typeface="Arial"/>
                <a:cs typeface="Arial"/>
                <a:sym typeface="Arial"/>
                <a:hlinkClick r:id="rId4">
                  <a:extLst>
                    <a:ext uri="{A12FA001-AC4F-418D-AE19-62706E023703}">
                      <ahyp:hlinkClr val="tx"/>
                    </a:ext>
                  </a:extLst>
                </a:hlinkClick>
              </a:rPr>
              <a:t>http://blog.jobbole.com/1321/</a:t>
            </a:r>
            <a:r>
              <a:rPr b="0" i="0" lang="en-US" sz="1800" u="none">
                <a:solidFill>
                  <a:schemeClr val="dk1"/>
                </a:solidFill>
                <a:latin typeface="Calibri"/>
                <a:ea typeface="Calibri"/>
                <a:cs typeface="Calibri"/>
                <a:sym typeface="Calibri"/>
              </a:rPr>
              <a:t> </a:t>
            </a:r>
            <a:endParaRPr/>
          </a:p>
        </p:txBody>
      </p:sp>
      <p:sp>
        <p:nvSpPr>
          <p:cNvPr id="1155" name="Google Shape;1155;p68"/>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1156" name="Google Shape;1156;p68"/>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grpSp>
        <p:nvGrpSpPr>
          <p:cNvPr id="1163" name="Google Shape;1163;p69"/>
          <p:cNvGrpSpPr/>
          <p:nvPr/>
        </p:nvGrpSpPr>
        <p:grpSpPr>
          <a:xfrm>
            <a:off x="387350" y="395287"/>
            <a:ext cx="9431337" cy="6335712"/>
            <a:chOff x="244" y="249"/>
            <a:chExt cx="5941" cy="3991"/>
          </a:xfrm>
        </p:grpSpPr>
        <p:sp>
          <p:nvSpPr>
            <p:cNvPr id="1164" name="Google Shape;1164;p69"/>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165" name="Google Shape;1165;p69"/>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166" name="Google Shape;1166;p69"/>
          <p:cNvSpPr txBox="1"/>
          <p:nvPr/>
        </p:nvSpPr>
        <p:spPr>
          <a:xfrm>
            <a:off x="577850" y="6811962"/>
            <a:ext cx="4240212" cy="2365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167" name="Google Shape;1167;p69"/>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1168" name="Google Shape;1168;p69"/>
          <p:cNvSpPr txBox="1"/>
          <p:nvPr/>
        </p:nvSpPr>
        <p:spPr>
          <a:xfrm>
            <a:off x="995362" y="481012"/>
            <a:ext cx="8229600" cy="863600"/>
          </a:xfrm>
          <a:prstGeom prst="rect">
            <a:avLst/>
          </a:prstGeom>
          <a:noFill/>
          <a:ln>
            <a:noFill/>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rgbClr val="17375E"/>
              </a:buClr>
              <a:buSzPts val="3300"/>
              <a:buFont typeface="Arial"/>
              <a:buNone/>
            </a:pPr>
            <a:r>
              <a:rPr b="1" i="0" lang="en-US" sz="3300" u="none">
                <a:solidFill>
                  <a:srgbClr val="17375E"/>
                </a:solidFill>
                <a:latin typeface="Arial"/>
                <a:ea typeface="Arial"/>
                <a:cs typeface="Arial"/>
                <a:sym typeface="Arial"/>
              </a:rPr>
              <a:t>MapReduce</a:t>
            </a:r>
            <a:endParaRPr/>
          </a:p>
          <a:p>
            <a:pPr indent="0" lvl="0" marL="0" marR="0" rtl="0" algn="ctr">
              <a:lnSpc>
                <a:spcPct val="80000"/>
              </a:lnSpc>
              <a:spcBef>
                <a:spcPts val="0"/>
              </a:spcBef>
              <a:spcAft>
                <a:spcPts val="0"/>
              </a:spcAft>
              <a:buClr>
                <a:srgbClr val="17375E"/>
              </a:buClr>
              <a:buSzPts val="2600"/>
              <a:buFont typeface="Arial"/>
              <a:buNone/>
            </a:pPr>
            <a:r>
              <a:rPr b="1" i="0" lang="en-US" sz="2600" u="none">
                <a:solidFill>
                  <a:srgbClr val="17375E"/>
                </a:solidFill>
                <a:latin typeface="Arial"/>
                <a:ea typeface="Arial"/>
                <a:cs typeface="Arial"/>
                <a:sym typeface="Arial"/>
              </a:rPr>
              <a:t> Диаграмма</a:t>
            </a:r>
            <a:endParaRPr/>
          </a:p>
        </p:txBody>
      </p:sp>
      <p:pic>
        <p:nvPicPr>
          <p:cNvPr descr="MapReduce-Diagram" id="1169" name="Google Shape;1169;p69"/>
          <p:cNvPicPr preferRelativeResize="0"/>
          <p:nvPr/>
        </p:nvPicPr>
        <p:blipFill rotWithShape="1">
          <a:blip r:embed="rId3">
            <a:alphaModFix/>
          </a:blip>
          <a:srcRect b="0" l="0" r="0" t="0"/>
          <a:stretch/>
        </p:blipFill>
        <p:spPr>
          <a:xfrm>
            <a:off x="968375" y="1503362"/>
            <a:ext cx="8067675" cy="4862512"/>
          </a:xfrm>
          <a:prstGeom prst="rect">
            <a:avLst/>
          </a:prstGeom>
          <a:noFill/>
          <a:ln>
            <a:noFill/>
          </a:ln>
        </p:spPr>
      </p:pic>
      <p:sp>
        <p:nvSpPr>
          <p:cNvPr id="1170" name="Google Shape;1170;p69"/>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grpSp>
        <p:nvGrpSpPr>
          <p:cNvPr id="171" name="Google Shape;171;p7"/>
          <p:cNvGrpSpPr/>
          <p:nvPr/>
        </p:nvGrpSpPr>
        <p:grpSpPr>
          <a:xfrm>
            <a:off x="242887" y="322262"/>
            <a:ext cx="9791700" cy="6553200"/>
            <a:chOff x="153" y="203"/>
            <a:chExt cx="6168" cy="4128"/>
          </a:xfrm>
        </p:grpSpPr>
        <p:sp>
          <p:nvSpPr>
            <p:cNvPr id="172" name="Google Shape;172;p7"/>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73" name="Google Shape;173;p7"/>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74" name="Google Shape;174;p7"/>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75" name="Google Shape;175;p7"/>
          <p:cNvSpPr txBox="1"/>
          <p:nvPr>
            <p:ph idx="4294967295" type="title"/>
          </p:nvPr>
        </p:nvSpPr>
        <p:spPr>
          <a:xfrm>
            <a:off x="387350" y="573087"/>
            <a:ext cx="9250362" cy="746125"/>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900"/>
              <a:buFont typeface="Calibri"/>
              <a:buNone/>
            </a:pPr>
            <a:r>
              <a:rPr b="0" i="0" lang="en-US" sz="3900" u="none" cap="none" strike="noStrike">
                <a:solidFill>
                  <a:schemeClr val="dk1"/>
                </a:solidFill>
                <a:latin typeface="Calibri"/>
                <a:ea typeface="Calibri"/>
                <a:cs typeface="Calibri"/>
                <a:sym typeface="Calibri"/>
              </a:rPr>
              <a:t>Что такое «Большие данные»?</a:t>
            </a:r>
            <a:endParaRPr/>
          </a:p>
        </p:txBody>
      </p:sp>
      <p:sp>
        <p:nvSpPr>
          <p:cNvPr id="176" name="Google Shape;176;p7"/>
          <p:cNvSpPr txBox="1"/>
          <p:nvPr>
            <p:ph idx="4294967295" type="body"/>
          </p:nvPr>
        </p:nvSpPr>
        <p:spPr>
          <a:xfrm>
            <a:off x="1503362" y="1966912"/>
            <a:ext cx="7199312" cy="1052512"/>
          </a:xfrm>
          <a:prstGeom prst="rect">
            <a:avLst/>
          </a:prstGeom>
          <a:noFill/>
          <a:ln>
            <a:noFill/>
          </a:ln>
        </p:spPr>
        <p:txBody>
          <a:bodyPr anchorCtr="0" anchor="t" bIns="49700" lIns="99425" spcFirstLastPara="1" rIns="99425" wrap="square" tIns="49700">
            <a:noAutofit/>
          </a:bodyPr>
          <a:lstStyle/>
          <a:p>
            <a:pPr indent="0" lvl="0" marL="0" marR="0" rtl="0" algn="ctr">
              <a:lnSpc>
                <a:spcPct val="100000"/>
              </a:lnSpc>
              <a:spcBef>
                <a:spcPts val="0"/>
              </a:spcBef>
              <a:spcAft>
                <a:spcPts val="0"/>
              </a:spcAft>
              <a:buClr>
                <a:srgbClr val="00B0F0"/>
              </a:buClr>
              <a:buSzPts val="4800"/>
              <a:buFont typeface="Arial"/>
              <a:buNone/>
            </a:pPr>
            <a:r>
              <a:rPr b="1" i="0" lang="en-US" sz="4800" u="none" cap="none" strike="noStrike">
                <a:solidFill>
                  <a:srgbClr val="00B0F0"/>
                </a:solidFill>
                <a:latin typeface="Calibri"/>
                <a:ea typeface="Calibri"/>
                <a:cs typeface="Calibri"/>
                <a:sym typeface="Calibri"/>
              </a:rPr>
              <a:t>Несколько примеров</a:t>
            </a:r>
            <a:endParaRPr/>
          </a:p>
        </p:txBody>
      </p:sp>
      <p:sp>
        <p:nvSpPr>
          <p:cNvPr id="177" name="Google Shape;177;p7"/>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pic>
        <p:nvPicPr>
          <p:cNvPr descr="https://3dnews.ru/assets/external/illustrations/2018/12/07/979337/technoserv0712.jpg" id="178" name="Google Shape;178;p7"/>
          <p:cNvPicPr preferRelativeResize="0"/>
          <p:nvPr/>
        </p:nvPicPr>
        <p:blipFill rotWithShape="1">
          <a:blip r:embed="rId3">
            <a:alphaModFix/>
          </a:blip>
          <a:srcRect b="0" l="0" r="0" t="0"/>
          <a:stretch/>
        </p:blipFill>
        <p:spPr>
          <a:xfrm>
            <a:off x="2709862" y="2759075"/>
            <a:ext cx="4465637" cy="3065462"/>
          </a:xfrm>
          <a:prstGeom prst="rect">
            <a:avLst/>
          </a:prstGeom>
          <a:noFill/>
          <a:ln>
            <a:noFill/>
          </a:ln>
        </p:spPr>
      </p:pic>
      <p:sp>
        <p:nvSpPr>
          <p:cNvPr id="179" name="Google Shape;179;p7"/>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400"/>
              <a:buFont typeface="Arial"/>
              <a:buNone/>
            </a:pPr>
            <a:fld id="{00000000-1234-1234-1234-123412341234}" type="slidenum">
              <a:rPr b="0" i="0" lang="en-US" sz="1400" u="none">
                <a:solidFill>
                  <a:srgbClr val="262626"/>
                </a:solidFill>
                <a:latin typeface="Arial"/>
                <a:ea typeface="Arial"/>
                <a:cs typeface="Arial"/>
                <a:sym typeface="Arial"/>
              </a:rPr>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grpSp>
        <p:nvGrpSpPr>
          <p:cNvPr id="1177" name="Google Shape;1177;p70"/>
          <p:cNvGrpSpPr/>
          <p:nvPr/>
        </p:nvGrpSpPr>
        <p:grpSpPr>
          <a:xfrm>
            <a:off x="242887" y="322262"/>
            <a:ext cx="9791700" cy="6553200"/>
            <a:chOff x="153" y="203"/>
            <a:chExt cx="6168" cy="4128"/>
          </a:xfrm>
        </p:grpSpPr>
        <p:sp>
          <p:nvSpPr>
            <p:cNvPr id="1178" name="Google Shape;1178;p70"/>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179" name="Google Shape;1179;p70"/>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180" name="Google Shape;1180;p70"/>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181" name="Google Shape;1181;p70"/>
          <p:cNvSpPr txBox="1"/>
          <p:nvPr/>
        </p:nvSpPr>
        <p:spPr>
          <a:xfrm>
            <a:off x="577850" y="6811962"/>
            <a:ext cx="4240212" cy="2365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182" name="Google Shape;1182;p70"/>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1183" name="Google Shape;1183;p70"/>
          <p:cNvSpPr txBox="1"/>
          <p:nvPr/>
        </p:nvSpPr>
        <p:spPr>
          <a:xfrm>
            <a:off x="952500" y="550862"/>
            <a:ext cx="8229600" cy="863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7375E"/>
              </a:buClr>
              <a:buSzPts val="3200"/>
              <a:buFont typeface="Calibri"/>
              <a:buNone/>
            </a:pPr>
            <a:r>
              <a:rPr b="1" i="0" lang="en-US" sz="3200" u="none">
                <a:solidFill>
                  <a:srgbClr val="17375E"/>
                </a:solidFill>
                <a:latin typeface="Calibri"/>
                <a:ea typeface="Calibri"/>
                <a:cs typeface="Calibri"/>
                <a:sym typeface="Calibri"/>
              </a:rPr>
              <a:t>Программные реализации MapReduce</a:t>
            </a:r>
            <a:endParaRPr/>
          </a:p>
        </p:txBody>
      </p:sp>
      <p:sp>
        <p:nvSpPr>
          <p:cNvPr id="1184" name="Google Shape;1184;p70"/>
          <p:cNvSpPr txBox="1"/>
          <p:nvPr/>
        </p:nvSpPr>
        <p:spPr>
          <a:xfrm>
            <a:off x="952500" y="1557325"/>
            <a:ext cx="8671200" cy="494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500"/>
              <a:buFont typeface="Arial"/>
              <a:buNone/>
            </a:pPr>
            <a:r>
              <a:rPr b="1" i="0" lang="en-US" sz="1500" u="sng">
                <a:solidFill>
                  <a:schemeClr val="dk1"/>
                </a:solidFill>
                <a:latin typeface="Arial"/>
                <a:ea typeface="Arial"/>
                <a:cs typeface="Arial"/>
                <a:sym typeface="Arial"/>
                <a:hlinkClick r:id="rId3">
                  <a:extLst>
                    <a:ext uri="{A12FA001-AC4F-418D-AE19-62706E023703}">
                      <ahyp:hlinkClr val="tx"/>
                    </a:ext>
                  </a:extLst>
                </a:hlinkClick>
              </a:rPr>
              <a:t>Google</a:t>
            </a:r>
            <a:r>
              <a:rPr b="0" i="0" lang="en-US" sz="1500" u="none">
                <a:solidFill>
                  <a:schemeClr val="dk1"/>
                </a:solidFill>
                <a:latin typeface="Arial"/>
                <a:ea typeface="Arial"/>
                <a:cs typeface="Arial"/>
                <a:sym typeface="Arial"/>
              </a:rPr>
              <a:t> реализовал MapReduce на C++ с интерфейсами на языках Python и </a:t>
            </a:r>
            <a:r>
              <a:rPr b="0" i="0" lang="en-US" sz="1500" u="sng">
                <a:solidFill>
                  <a:schemeClr val="dk1"/>
                </a:solidFill>
                <a:latin typeface="Arial"/>
                <a:ea typeface="Arial"/>
                <a:cs typeface="Arial"/>
                <a:sym typeface="Arial"/>
                <a:hlinkClick r:id="rId4">
                  <a:extLst>
                    <a:ext uri="{A12FA001-AC4F-418D-AE19-62706E023703}">
                      <ahyp:hlinkClr val="tx"/>
                    </a:ext>
                  </a:extLst>
                </a:hlinkClick>
              </a:rPr>
              <a:t>Java</a:t>
            </a:r>
            <a:r>
              <a:rPr b="0" i="0" lang="en-US" sz="1500" u="non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1500"/>
              <a:buFont typeface="Arial"/>
              <a:buNone/>
            </a:pPr>
            <a:r>
              <a:rPr b="1" i="0" lang="en-US" sz="1500" u="sng">
                <a:solidFill>
                  <a:schemeClr val="dk1"/>
                </a:solidFill>
                <a:latin typeface="Arial"/>
                <a:ea typeface="Arial"/>
                <a:cs typeface="Arial"/>
                <a:sym typeface="Arial"/>
                <a:hlinkClick r:id="rId5">
                  <a:extLst>
                    <a:ext uri="{A12FA001-AC4F-418D-AE19-62706E023703}">
                      <ahyp:hlinkClr val="tx"/>
                    </a:ext>
                  </a:extLst>
                </a:hlinkClick>
              </a:rPr>
              <a:t>Greenplum</a:t>
            </a:r>
            <a:r>
              <a:rPr b="0" i="0" lang="en-US" sz="1500" u="none">
                <a:solidFill>
                  <a:schemeClr val="dk1"/>
                </a:solidFill>
                <a:latin typeface="Arial"/>
                <a:ea typeface="Arial"/>
                <a:cs typeface="Arial"/>
                <a:sym typeface="Arial"/>
              </a:rPr>
              <a:t> — коммерческая реализация с поддержкой языков Python, Perl, </a:t>
            </a:r>
            <a:r>
              <a:rPr b="0" i="0" lang="en-US" sz="1500" u="sng">
                <a:solidFill>
                  <a:schemeClr val="dk1"/>
                </a:solidFill>
                <a:latin typeface="Arial"/>
                <a:ea typeface="Arial"/>
                <a:cs typeface="Arial"/>
                <a:sym typeface="Arial"/>
                <a:hlinkClick r:id="rId6">
                  <a:extLst>
                    <a:ext uri="{A12FA001-AC4F-418D-AE19-62706E023703}">
                      <ahyp:hlinkClr val="tx"/>
                    </a:ext>
                  </a:extLst>
                </a:hlinkClick>
              </a:rPr>
              <a:t>SQL</a:t>
            </a:r>
            <a:r>
              <a:rPr b="0" i="0" lang="en-US" sz="1500" u="none">
                <a:solidFill>
                  <a:schemeClr val="dk1"/>
                </a:solidFill>
                <a:latin typeface="Arial"/>
                <a:ea typeface="Arial"/>
                <a:cs typeface="Arial"/>
                <a:sym typeface="Arial"/>
              </a:rPr>
              <a:t> и других. </a:t>
            </a:r>
            <a:endParaRPr/>
          </a:p>
          <a:p>
            <a:pPr indent="0" lvl="0" marL="0" marR="0" rtl="0" algn="l">
              <a:lnSpc>
                <a:spcPct val="100000"/>
              </a:lnSpc>
              <a:spcBef>
                <a:spcPts val="0"/>
              </a:spcBef>
              <a:spcAft>
                <a:spcPts val="0"/>
              </a:spcAft>
              <a:buClr>
                <a:schemeClr val="dk1"/>
              </a:buClr>
              <a:buSzPts val="1500"/>
              <a:buFont typeface="Arial"/>
              <a:buNone/>
            </a:pPr>
            <a:r>
              <a:rPr b="1" i="0" lang="en-US" sz="1500" u="sng">
                <a:solidFill>
                  <a:schemeClr val="dk1"/>
                </a:solidFill>
                <a:latin typeface="Arial"/>
                <a:ea typeface="Arial"/>
                <a:cs typeface="Arial"/>
                <a:sym typeface="Arial"/>
                <a:hlinkClick r:id="rId7">
                  <a:extLst>
                    <a:ext uri="{A12FA001-AC4F-418D-AE19-62706E023703}">
                      <ahyp:hlinkClr val="tx"/>
                    </a:ext>
                  </a:extLst>
                </a:hlinkClick>
              </a:rPr>
              <a:t>GridGain</a:t>
            </a:r>
            <a:r>
              <a:rPr b="0" i="0" lang="en-US" sz="1500" u="none">
                <a:solidFill>
                  <a:schemeClr val="dk1"/>
                </a:solidFill>
                <a:latin typeface="Arial"/>
                <a:ea typeface="Arial"/>
                <a:cs typeface="Arial"/>
                <a:sym typeface="Arial"/>
              </a:rPr>
              <a:t> — бесплатная реализация с открытым исходным кодом на языке </a:t>
            </a:r>
            <a:r>
              <a:rPr b="0" i="0" lang="en-US" sz="1500" u="sng">
                <a:solidFill>
                  <a:schemeClr val="dk1"/>
                </a:solidFill>
                <a:latin typeface="Arial"/>
                <a:ea typeface="Arial"/>
                <a:cs typeface="Arial"/>
                <a:sym typeface="Arial"/>
                <a:hlinkClick r:id="rId8">
                  <a:extLst>
                    <a:ext uri="{A12FA001-AC4F-418D-AE19-62706E023703}">
                      <ahyp:hlinkClr val="tx"/>
                    </a:ext>
                  </a:extLst>
                </a:hlinkClick>
              </a:rPr>
              <a:t>Java</a:t>
            </a:r>
            <a:r>
              <a:rPr b="0" i="0" lang="en-US" sz="1500" u="non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1500"/>
              <a:buFont typeface="Arial"/>
              <a:buNone/>
            </a:pPr>
            <a:r>
              <a:rPr b="1" i="0" lang="en-US" sz="1500" u="sng">
                <a:solidFill>
                  <a:schemeClr val="dk1"/>
                </a:solidFill>
                <a:latin typeface="Arial"/>
                <a:ea typeface="Arial"/>
                <a:cs typeface="Arial"/>
                <a:sym typeface="Arial"/>
                <a:hlinkClick r:id="rId9">
                  <a:extLst>
                    <a:ext uri="{A12FA001-AC4F-418D-AE19-62706E023703}">
                      <ahyp:hlinkClr val="tx"/>
                    </a:ext>
                  </a:extLst>
                </a:hlinkClick>
              </a:rPr>
              <a:t>Apache Hadoop</a:t>
            </a:r>
            <a:r>
              <a:rPr b="0" i="0" lang="en-US" sz="1500" u="none">
                <a:solidFill>
                  <a:schemeClr val="dk1"/>
                </a:solidFill>
                <a:latin typeface="Arial"/>
                <a:ea typeface="Arial"/>
                <a:cs typeface="Arial"/>
                <a:sym typeface="Arial"/>
              </a:rPr>
              <a:t> — бесплатная реализация MapReduce с открытым исходным кодом на языке Java. </a:t>
            </a:r>
            <a:endParaRPr/>
          </a:p>
          <a:p>
            <a:pPr indent="0" lvl="0" marL="0" marR="0" rtl="0" algn="l">
              <a:lnSpc>
                <a:spcPct val="100000"/>
              </a:lnSpc>
              <a:spcBef>
                <a:spcPts val="0"/>
              </a:spcBef>
              <a:spcAft>
                <a:spcPts val="0"/>
              </a:spcAft>
              <a:buClr>
                <a:schemeClr val="hlink"/>
              </a:buClr>
              <a:buSzPts val="1500"/>
              <a:buFont typeface="Arial"/>
              <a:buNone/>
            </a:pPr>
            <a:r>
              <a:rPr b="1" i="0" lang="en-US" sz="1500" u="none">
                <a:solidFill>
                  <a:schemeClr val="hlink"/>
                </a:solidFill>
                <a:latin typeface="Arial"/>
                <a:ea typeface="Arial"/>
                <a:cs typeface="Arial"/>
                <a:sym typeface="Arial"/>
              </a:rPr>
              <a:t>Phoenix</a:t>
            </a:r>
            <a:r>
              <a:rPr b="0" i="0" lang="en-US" sz="1500" u="none">
                <a:solidFill>
                  <a:schemeClr val="hlink"/>
                </a:solidFill>
                <a:latin typeface="Arial"/>
                <a:ea typeface="Arial"/>
                <a:cs typeface="Arial"/>
                <a:sym typeface="Arial"/>
              </a:rPr>
              <a:t> </a:t>
            </a:r>
            <a:r>
              <a:rPr b="0" i="0" lang="en-US" sz="1500" u="none">
                <a:solidFill>
                  <a:schemeClr val="dk1"/>
                </a:solidFill>
                <a:latin typeface="Arial"/>
                <a:ea typeface="Arial"/>
                <a:cs typeface="Arial"/>
                <a:sym typeface="Arial"/>
              </a:rPr>
              <a:t>— реализация MapReduce на языке Си с использованием разделяемой памяти. </a:t>
            </a:r>
            <a:endParaRPr/>
          </a:p>
          <a:p>
            <a:pPr indent="0" lvl="0" marL="0" marR="0" rtl="0" algn="l">
              <a:lnSpc>
                <a:spcPct val="100000"/>
              </a:lnSpc>
              <a:spcBef>
                <a:spcPts val="0"/>
              </a:spcBef>
              <a:spcAft>
                <a:spcPts val="0"/>
              </a:spcAft>
              <a:buClr>
                <a:schemeClr val="hlink"/>
              </a:buClr>
              <a:buSzPts val="1500"/>
              <a:buFont typeface="Arial"/>
              <a:buNone/>
            </a:pPr>
            <a:r>
              <a:rPr b="1" i="0" lang="en-US" sz="1500" u="none">
                <a:solidFill>
                  <a:schemeClr val="hlink"/>
                </a:solidFill>
                <a:latin typeface="Arial"/>
                <a:ea typeface="Arial"/>
                <a:cs typeface="Arial"/>
                <a:sym typeface="Arial"/>
              </a:rPr>
              <a:t>Qt Concurrent</a:t>
            </a:r>
            <a:r>
              <a:rPr b="0" i="0" lang="en-US" sz="1500" u="none">
                <a:solidFill>
                  <a:schemeClr val="dk1"/>
                </a:solidFill>
                <a:latin typeface="Arial"/>
                <a:ea typeface="Arial"/>
                <a:cs typeface="Arial"/>
                <a:sym typeface="Arial"/>
              </a:rPr>
              <a:t> — упрощённая версия фреймворка, реализованная средствами </a:t>
            </a:r>
            <a:r>
              <a:rPr b="0" i="0" lang="en-US" sz="1500" u="sng">
                <a:solidFill>
                  <a:schemeClr val="dk1"/>
                </a:solidFill>
                <a:latin typeface="Arial"/>
                <a:ea typeface="Arial"/>
                <a:cs typeface="Arial"/>
                <a:sym typeface="Arial"/>
                <a:hlinkClick r:id="rId10">
                  <a:extLst>
                    <a:ext uri="{A12FA001-AC4F-418D-AE19-62706E023703}">
                      <ahyp:hlinkClr val="tx"/>
                    </a:ext>
                  </a:extLst>
                </a:hlinkClick>
              </a:rPr>
              <a:t>Qt</a:t>
            </a:r>
            <a:r>
              <a:rPr b="0" i="0" lang="en-US" sz="1500" u="none">
                <a:solidFill>
                  <a:schemeClr val="dk1"/>
                </a:solidFill>
                <a:latin typeface="Arial"/>
                <a:ea typeface="Arial"/>
                <a:cs typeface="Arial"/>
                <a:sym typeface="Arial"/>
              </a:rPr>
              <a:t> — упрощённая версия фреймворка, реализованная средствами Qt на </a:t>
            </a:r>
            <a:r>
              <a:rPr b="0" i="0" lang="en-US" sz="1500" u="sng">
                <a:solidFill>
                  <a:schemeClr val="dk1"/>
                </a:solidFill>
                <a:latin typeface="Arial"/>
                <a:ea typeface="Arial"/>
                <a:cs typeface="Arial"/>
                <a:sym typeface="Arial"/>
                <a:hlinkClick r:id="rId11">
                  <a:extLst>
                    <a:ext uri="{A12FA001-AC4F-418D-AE19-62706E023703}">
                      <ahyp:hlinkClr val="tx"/>
                    </a:ext>
                  </a:extLst>
                </a:hlinkClick>
              </a:rPr>
              <a:t>C++</a:t>
            </a:r>
            <a:r>
              <a:rPr b="0" i="0" lang="en-US" sz="1500" u="none">
                <a:solidFill>
                  <a:schemeClr val="dk1"/>
                </a:solidFill>
                <a:latin typeface="Arial"/>
                <a:ea typeface="Arial"/>
                <a:cs typeface="Arial"/>
                <a:sym typeface="Arial"/>
              </a:rPr>
              <a:t>, которая используется для распределения задачи между несколькими ядрами одного компьютера. </a:t>
            </a:r>
            <a:endParaRPr/>
          </a:p>
          <a:p>
            <a:pPr indent="0" lvl="0" marL="0" marR="0" rtl="0" algn="l">
              <a:lnSpc>
                <a:spcPct val="100000"/>
              </a:lnSpc>
              <a:spcBef>
                <a:spcPts val="0"/>
              </a:spcBef>
              <a:spcAft>
                <a:spcPts val="0"/>
              </a:spcAft>
              <a:buClr>
                <a:schemeClr val="dk1"/>
              </a:buClr>
              <a:buSzPts val="1500"/>
              <a:buFont typeface="Arial"/>
              <a:buNone/>
            </a:pPr>
            <a:r>
              <a:rPr b="1" i="0" lang="en-US" sz="1500" u="sng">
                <a:solidFill>
                  <a:schemeClr val="dk1"/>
                </a:solidFill>
                <a:latin typeface="Arial"/>
                <a:ea typeface="Arial"/>
                <a:cs typeface="Arial"/>
                <a:sym typeface="Arial"/>
                <a:hlinkClick r:id="rId12">
                  <a:extLst>
                    <a:ext uri="{A12FA001-AC4F-418D-AE19-62706E023703}">
                      <ahyp:hlinkClr val="tx"/>
                    </a:ext>
                  </a:extLst>
                </a:hlinkClick>
              </a:rPr>
              <a:t>CouchDB</a:t>
            </a:r>
            <a:r>
              <a:rPr b="0" i="0" lang="en-US" sz="1500" u="none">
                <a:solidFill>
                  <a:schemeClr val="dk1"/>
                </a:solidFill>
                <a:latin typeface="Arial"/>
                <a:ea typeface="Arial"/>
                <a:cs typeface="Arial"/>
                <a:sym typeface="Arial"/>
              </a:rPr>
              <a:t> использует MapReduce для определения представлений поверх распределённых документов </a:t>
            </a:r>
            <a:endParaRPr/>
          </a:p>
          <a:p>
            <a:pPr indent="0" lvl="0" marL="0" marR="0" rtl="0" algn="l">
              <a:lnSpc>
                <a:spcPct val="100000"/>
              </a:lnSpc>
              <a:spcBef>
                <a:spcPts val="0"/>
              </a:spcBef>
              <a:spcAft>
                <a:spcPts val="0"/>
              </a:spcAft>
              <a:buClr>
                <a:schemeClr val="dk1"/>
              </a:buClr>
              <a:buSzPts val="1500"/>
              <a:buFont typeface="Arial"/>
              <a:buNone/>
            </a:pPr>
            <a:r>
              <a:rPr b="1" i="0" lang="en-US" sz="1500" u="sng">
                <a:solidFill>
                  <a:schemeClr val="dk1"/>
                </a:solidFill>
                <a:latin typeface="Arial"/>
                <a:ea typeface="Arial"/>
                <a:cs typeface="Arial"/>
                <a:sym typeface="Arial"/>
                <a:hlinkClick r:id="rId13">
                  <a:extLst>
                    <a:ext uri="{A12FA001-AC4F-418D-AE19-62706E023703}">
                      <ahyp:hlinkClr val="tx"/>
                    </a:ext>
                  </a:extLst>
                </a:hlinkClick>
              </a:rPr>
              <a:t>MongoDB</a:t>
            </a:r>
            <a:r>
              <a:rPr b="0" i="0" lang="en-US" sz="1500" u="none">
                <a:solidFill>
                  <a:schemeClr val="dk1"/>
                </a:solidFill>
                <a:latin typeface="Arial"/>
                <a:ea typeface="Arial"/>
                <a:cs typeface="Arial"/>
                <a:sym typeface="Arial"/>
              </a:rPr>
              <a:t> позволяет использовать MapReduce для параллельной обработки запросов на нескольких серверах </a:t>
            </a:r>
            <a:endParaRPr/>
          </a:p>
          <a:p>
            <a:pPr indent="0" lvl="0" marL="0" marR="0" rtl="0" algn="l">
              <a:lnSpc>
                <a:spcPct val="100000"/>
              </a:lnSpc>
              <a:spcBef>
                <a:spcPts val="0"/>
              </a:spcBef>
              <a:spcAft>
                <a:spcPts val="0"/>
              </a:spcAft>
              <a:buClr>
                <a:schemeClr val="hlink"/>
              </a:buClr>
              <a:buSzPts val="1500"/>
              <a:buFont typeface="Arial"/>
              <a:buNone/>
            </a:pPr>
            <a:r>
              <a:rPr b="1" i="0" lang="en-US" sz="1500" u="none">
                <a:solidFill>
                  <a:schemeClr val="hlink"/>
                </a:solidFill>
                <a:latin typeface="Arial"/>
                <a:ea typeface="Arial"/>
                <a:cs typeface="Arial"/>
                <a:sym typeface="Arial"/>
              </a:rPr>
              <a:t>Skynet</a:t>
            </a:r>
            <a:r>
              <a:rPr b="0" i="0" lang="en-US" sz="1500" u="none">
                <a:solidFill>
                  <a:schemeClr val="dk1"/>
                </a:solidFill>
                <a:latin typeface="Arial"/>
                <a:ea typeface="Arial"/>
                <a:cs typeface="Arial"/>
                <a:sym typeface="Arial"/>
              </a:rPr>
              <a:t> — реализация с открытым исходным кодом на языке </a:t>
            </a:r>
            <a:r>
              <a:rPr b="0" i="0" lang="en-US" sz="1500" u="sng">
                <a:solidFill>
                  <a:schemeClr val="dk1"/>
                </a:solidFill>
                <a:latin typeface="Arial"/>
                <a:ea typeface="Arial"/>
                <a:cs typeface="Arial"/>
                <a:sym typeface="Arial"/>
                <a:hlinkClick r:id="rId14">
                  <a:extLst>
                    <a:ext uri="{A12FA001-AC4F-418D-AE19-62706E023703}">
                      <ahyp:hlinkClr val="tx"/>
                    </a:ext>
                  </a:extLst>
                </a:hlinkClick>
              </a:rPr>
              <a:t>Ruby</a:t>
            </a:r>
            <a:r>
              <a:rPr b="0" i="0" lang="en-US" sz="1500" u="non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hlink"/>
              </a:buClr>
              <a:buSzPts val="1500"/>
              <a:buFont typeface="Arial"/>
              <a:buNone/>
            </a:pPr>
            <a:r>
              <a:rPr b="1" i="0" lang="en-US" sz="1500" u="none">
                <a:solidFill>
                  <a:schemeClr val="hlink"/>
                </a:solidFill>
                <a:latin typeface="Arial"/>
                <a:ea typeface="Arial"/>
                <a:cs typeface="Arial"/>
                <a:sym typeface="Arial"/>
              </a:rPr>
              <a:t>Disco</a:t>
            </a:r>
            <a:r>
              <a:rPr b="0" i="0" lang="en-US" sz="1500" u="none">
                <a:solidFill>
                  <a:schemeClr val="dk1"/>
                </a:solidFill>
                <a:latin typeface="Arial"/>
                <a:ea typeface="Arial"/>
                <a:cs typeface="Arial"/>
                <a:sym typeface="Arial"/>
              </a:rPr>
              <a:t>  — реализация, созданная компанией Nokia, её ядро написано на языке </a:t>
            </a:r>
            <a:r>
              <a:rPr b="0" i="0" lang="en-US" sz="1500" u="sng">
                <a:solidFill>
                  <a:schemeClr val="dk1"/>
                </a:solidFill>
                <a:latin typeface="Arial"/>
                <a:ea typeface="Arial"/>
                <a:cs typeface="Arial"/>
                <a:sym typeface="Arial"/>
                <a:hlinkClick r:id="rId15">
                  <a:extLst>
                    <a:ext uri="{A12FA001-AC4F-418D-AE19-62706E023703}">
                      <ahyp:hlinkClr val="tx"/>
                    </a:ext>
                  </a:extLst>
                </a:hlinkClick>
              </a:rPr>
              <a:t>Erlang</a:t>
            </a:r>
            <a:r>
              <a:rPr b="0" i="0" lang="en-US" sz="1500" u="none">
                <a:solidFill>
                  <a:schemeClr val="dk1"/>
                </a:solidFill>
                <a:latin typeface="Arial"/>
                <a:ea typeface="Arial"/>
                <a:cs typeface="Arial"/>
                <a:sym typeface="Arial"/>
              </a:rPr>
              <a:t>, а приложения для неё можно писать на языке Python. </a:t>
            </a:r>
            <a:endParaRPr/>
          </a:p>
          <a:p>
            <a:pPr indent="0" lvl="0" marL="0" marR="0" rtl="0" algn="l">
              <a:lnSpc>
                <a:spcPct val="100000"/>
              </a:lnSpc>
              <a:spcBef>
                <a:spcPts val="0"/>
              </a:spcBef>
              <a:spcAft>
                <a:spcPts val="0"/>
              </a:spcAft>
              <a:buClr>
                <a:schemeClr val="hlink"/>
              </a:buClr>
              <a:buSzPts val="1500"/>
              <a:buFont typeface="Arial"/>
              <a:buNone/>
            </a:pPr>
            <a:r>
              <a:rPr b="1" i="0" lang="en-US" sz="1500" u="sng">
                <a:solidFill>
                  <a:schemeClr val="hlink"/>
                </a:solidFill>
                <a:latin typeface="Arial"/>
                <a:ea typeface="Arial"/>
                <a:cs typeface="Arial"/>
                <a:sym typeface="Arial"/>
                <a:hlinkClick r:id="rId16"/>
              </a:rPr>
              <a:t>Apache Hive</a:t>
            </a:r>
            <a:r>
              <a:rPr b="0" i="0" lang="en-US" sz="1500" u="none">
                <a:solidFill>
                  <a:schemeClr val="dk1"/>
                </a:solidFill>
                <a:latin typeface="Arial"/>
                <a:ea typeface="Arial"/>
                <a:cs typeface="Arial"/>
                <a:sym typeface="Arial"/>
              </a:rPr>
              <a:t> — надстройка с открытым исходным кодом от Facebook, позволяющая комбинировать Hadoop и доступ к данным на </a:t>
            </a:r>
            <a:r>
              <a:rPr b="0" i="0" lang="en-US" sz="1500" u="sng">
                <a:solidFill>
                  <a:schemeClr val="dk1"/>
                </a:solidFill>
                <a:latin typeface="Arial"/>
                <a:ea typeface="Arial"/>
                <a:cs typeface="Arial"/>
                <a:sym typeface="Arial"/>
                <a:hlinkClick r:id="rId17">
                  <a:extLst>
                    <a:ext uri="{A12FA001-AC4F-418D-AE19-62706E023703}">
                      <ahyp:hlinkClr val="tx"/>
                    </a:ext>
                  </a:extLst>
                </a:hlinkClick>
              </a:rPr>
              <a:t>SQL</a:t>
            </a:r>
            <a:r>
              <a:rPr b="0" i="0" lang="en-US" sz="1500" u="none">
                <a:solidFill>
                  <a:schemeClr val="dk1"/>
                </a:solidFill>
                <a:latin typeface="Arial"/>
                <a:ea typeface="Arial"/>
                <a:cs typeface="Arial"/>
                <a:sym typeface="Arial"/>
              </a:rPr>
              <a:t>-подобном языке. </a:t>
            </a:r>
            <a:endParaRPr/>
          </a:p>
          <a:p>
            <a:pPr indent="0" lvl="0" marL="0" marR="0" rtl="0" algn="l">
              <a:lnSpc>
                <a:spcPct val="100000"/>
              </a:lnSpc>
              <a:spcBef>
                <a:spcPts val="0"/>
              </a:spcBef>
              <a:spcAft>
                <a:spcPts val="0"/>
              </a:spcAft>
              <a:buClr>
                <a:schemeClr val="hlink"/>
              </a:buClr>
              <a:buSzPts val="1500"/>
              <a:buFont typeface="Arial"/>
              <a:buNone/>
            </a:pPr>
            <a:r>
              <a:rPr b="1" i="0" lang="en-US" sz="1500" u="none">
                <a:solidFill>
                  <a:schemeClr val="hlink"/>
                </a:solidFill>
                <a:latin typeface="Arial"/>
                <a:ea typeface="Arial"/>
                <a:cs typeface="Arial"/>
                <a:sym typeface="Arial"/>
              </a:rPr>
              <a:t>Qizmt </a:t>
            </a:r>
            <a:r>
              <a:rPr b="0" i="0" lang="en-US" sz="1500" u="none">
                <a:solidFill>
                  <a:schemeClr val="dk1"/>
                </a:solidFill>
                <a:latin typeface="Arial"/>
                <a:ea typeface="Arial"/>
                <a:cs typeface="Arial"/>
                <a:sym typeface="Arial"/>
              </a:rPr>
              <a:t>— реализация с открытым исходным кодом от MySpace, написанная на </a:t>
            </a:r>
            <a:r>
              <a:rPr b="0" i="0" lang="en-US" sz="1500" u="sng">
                <a:solidFill>
                  <a:schemeClr val="dk1"/>
                </a:solidFill>
                <a:latin typeface="Arial"/>
                <a:ea typeface="Arial"/>
                <a:cs typeface="Arial"/>
                <a:sym typeface="Arial"/>
                <a:hlinkClick r:id="rId18">
                  <a:extLst>
                    <a:ext uri="{A12FA001-AC4F-418D-AE19-62706E023703}">
                      <ahyp:hlinkClr val="tx"/>
                    </a:ext>
                  </a:extLst>
                </a:hlinkClick>
              </a:rPr>
              <a:t>C#</a:t>
            </a:r>
            <a:r>
              <a:rPr b="0" i="0" lang="en-US" sz="1500" u="non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hlink"/>
              </a:buClr>
              <a:buSzPts val="1500"/>
              <a:buFont typeface="Arial"/>
              <a:buNone/>
            </a:pPr>
            <a:r>
              <a:rPr b="1" i="0" lang="en-US" sz="1500" u="none">
                <a:solidFill>
                  <a:schemeClr val="hlink"/>
                </a:solidFill>
                <a:latin typeface="Arial"/>
                <a:ea typeface="Arial"/>
                <a:cs typeface="Arial"/>
                <a:sym typeface="Arial"/>
              </a:rPr>
              <a:t>YAMR</a:t>
            </a:r>
            <a:r>
              <a:rPr b="0" i="0" lang="en-US" sz="1500" u="none">
                <a:solidFill>
                  <a:schemeClr val="dk1"/>
                </a:solidFill>
                <a:latin typeface="Arial"/>
                <a:ea typeface="Arial"/>
                <a:cs typeface="Arial"/>
                <a:sym typeface="Arial"/>
              </a:rPr>
              <a:t> (yet another mapreduce)  — реализация от компании </a:t>
            </a:r>
            <a:r>
              <a:rPr b="0" i="0" lang="en-US" sz="1500" u="sng">
                <a:solidFill>
                  <a:schemeClr val="dk1"/>
                </a:solidFill>
                <a:latin typeface="Arial"/>
                <a:ea typeface="Arial"/>
                <a:cs typeface="Arial"/>
                <a:sym typeface="Arial"/>
                <a:hlinkClick r:id="rId19">
                  <a:extLst>
                    <a:ext uri="{A12FA001-AC4F-418D-AE19-62706E023703}">
                      <ahyp:hlinkClr val="tx"/>
                    </a:ext>
                  </a:extLst>
                </a:hlinkClick>
              </a:rPr>
              <a:t>Яндекс</a:t>
            </a:r>
            <a:r>
              <a:rPr b="0" i="0" lang="en-US" sz="1500" u="none">
                <a:solidFill>
                  <a:schemeClr val="dk1"/>
                </a:solidFill>
                <a:latin typeface="Arial"/>
                <a:ea typeface="Arial"/>
                <a:cs typeface="Arial"/>
                <a:sym typeface="Arial"/>
              </a:rPr>
              <a:t> для внутреннего использования. </a:t>
            </a:r>
            <a:endParaRPr/>
          </a:p>
        </p:txBody>
      </p:sp>
      <p:sp>
        <p:nvSpPr>
          <p:cNvPr id="1185" name="Google Shape;1185;p70"/>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grpSp>
        <p:nvGrpSpPr>
          <p:cNvPr id="1192" name="Google Shape;1192;p71"/>
          <p:cNvGrpSpPr/>
          <p:nvPr/>
        </p:nvGrpSpPr>
        <p:grpSpPr>
          <a:xfrm>
            <a:off x="242887" y="322262"/>
            <a:ext cx="9791700" cy="6553200"/>
            <a:chOff x="153" y="203"/>
            <a:chExt cx="6168" cy="4128"/>
          </a:xfrm>
        </p:grpSpPr>
        <p:sp>
          <p:nvSpPr>
            <p:cNvPr id="1193" name="Google Shape;1193;p71"/>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194" name="Google Shape;1194;p71"/>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195" name="Google Shape;1195;p71"/>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196" name="Google Shape;1196;p71"/>
          <p:cNvSpPr txBox="1"/>
          <p:nvPr>
            <p:ph idx="4294967295" type="title"/>
          </p:nvPr>
        </p:nvSpPr>
        <p:spPr>
          <a:xfrm>
            <a:off x="703262" y="285750"/>
            <a:ext cx="8545512" cy="612775"/>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100"/>
              <a:buFont typeface="Calibri"/>
              <a:buNone/>
            </a:pPr>
            <a:r>
              <a:rPr b="1" i="0" lang="en-US" sz="3100" u="none" cap="none" strike="noStrike">
                <a:solidFill>
                  <a:schemeClr val="dk1"/>
                </a:solidFill>
                <a:latin typeface="Calibri"/>
                <a:ea typeface="Calibri"/>
                <a:cs typeface="Calibri"/>
                <a:sym typeface="Calibri"/>
              </a:rPr>
              <a:t>MapReduce</a:t>
            </a:r>
            <a:endParaRPr/>
          </a:p>
        </p:txBody>
      </p:sp>
      <p:sp>
        <p:nvSpPr>
          <p:cNvPr id="1197" name="Google Shape;1197;p71"/>
          <p:cNvSpPr txBox="1"/>
          <p:nvPr/>
        </p:nvSpPr>
        <p:spPr>
          <a:xfrm>
            <a:off x="577850" y="6811962"/>
            <a:ext cx="4240212" cy="2365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198" name="Google Shape;1198;p71"/>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1199" name="Google Shape;1199;p71"/>
          <p:cNvSpPr txBox="1"/>
          <p:nvPr/>
        </p:nvSpPr>
        <p:spPr>
          <a:xfrm>
            <a:off x="703262" y="666750"/>
            <a:ext cx="8229600" cy="863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7375E"/>
              </a:buClr>
              <a:buSzPts val="3600"/>
              <a:buFont typeface="Arial"/>
              <a:buNone/>
            </a:pPr>
            <a:r>
              <a:rPr b="1" i="0" lang="en-US" sz="3600" u="none">
                <a:solidFill>
                  <a:srgbClr val="17375E"/>
                </a:solidFill>
                <a:latin typeface="Arial"/>
                <a:ea typeface="Arial"/>
                <a:cs typeface="Arial"/>
                <a:sym typeface="Arial"/>
              </a:rPr>
              <a:t>Поиск похожих объектов</a:t>
            </a:r>
            <a:r>
              <a:rPr b="0" i="0" lang="en-US" sz="3600" u="none">
                <a:solidFill>
                  <a:schemeClr val="dk1"/>
                </a:solidFill>
                <a:latin typeface="Arial"/>
                <a:ea typeface="Arial"/>
                <a:cs typeface="Arial"/>
                <a:sym typeface="Arial"/>
              </a:rPr>
              <a:t> </a:t>
            </a:r>
            <a:endParaRPr/>
          </a:p>
        </p:txBody>
      </p:sp>
      <p:sp>
        <p:nvSpPr>
          <p:cNvPr id="1200" name="Google Shape;1200;p71"/>
          <p:cNvSpPr txBox="1"/>
          <p:nvPr/>
        </p:nvSpPr>
        <p:spPr>
          <a:xfrm>
            <a:off x="1017587" y="1941512"/>
            <a:ext cx="8369300" cy="3232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Как «найти похожие объекты»?</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Примеры:</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 Веб - страницы с похожими словами (классификация,</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распределение дубликатов)</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 Покупатели с «похожими интересами» </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 Изображения с «похожими признаками» </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 Пользователи, которые посещают один и тот же веб-сайт</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  и т.д.</a:t>
            </a:r>
            <a:endParaRPr/>
          </a:p>
        </p:txBody>
      </p:sp>
      <p:sp>
        <p:nvSpPr>
          <p:cNvPr id="1201" name="Google Shape;1201;p71"/>
          <p:cNvSpPr txBox="1"/>
          <p:nvPr/>
        </p:nvSpPr>
        <p:spPr>
          <a:xfrm>
            <a:off x="998537" y="5392737"/>
            <a:ext cx="8208962" cy="101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Оценка «похожести объектов» после их датификации возможна на основе сравнения их как математических объектов с помощью, так называемых метрик расстояния.</a:t>
            </a:r>
            <a:endParaRPr/>
          </a:p>
        </p:txBody>
      </p:sp>
      <p:sp>
        <p:nvSpPr>
          <p:cNvPr id="1202" name="Google Shape;1202;p71"/>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grpSp>
        <p:nvGrpSpPr>
          <p:cNvPr id="1209" name="Google Shape;1209;p72"/>
          <p:cNvGrpSpPr/>
          <p:nvPr/>
        </p:nvGrpSpPr>
        <p:grpSpPr>
          <a:xfrm>
            <a:off x="242887" y="322262"/>
            <a:ext cx="9791700" cy="6553200"/>
            <a:chOff x="153" y="203"/>
            <a:chExt cx="6168" cy="4128"/>
          </a:xfrm>
        </p:grpSpPr>
        <p:sp>
          <p:nvSpPr>
            <p:cNvPr id="1210" name="Google Shape;1210;p72"/>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211" name="Google Shape;1211;p72"/>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212" name="Google Shape;1212;p72"/>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213" name="Google Shape;1213;p72"/>
          <p:cNvSpPr txBox="1"/>
          <p:nvPr>
            <p:ph idx="4294967295" type="title"/>
          </p:nvPr>
        </p:nvSpPr>
        <p:spPr>
          <a:xfrm>
            <a:off x="0" y="285750"/>
            <a:ext cx="8008937" cy="828675"/>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100"/>
              <a:buFont typeface="Calibri"/>
              <a:buNone/>
            </a:pPr>
            <a:r>
              <a:rPr b="1" i="0" lang="en-US" sz="3100" u="none" cap="none" strike="noStrike">
                <a:solidFill>
                  <a:schemeClr val="dk1"/>
                </a:solidFill>
                <a:latin typeface="Calibri"/>
                <a:ea typeface="Calibri"/>
                <a:cs typeface="Calibri"/>
                <a:sym typeface="Calibri"/>
              </a:rPr>
              <a:t>Hadoop реализует MapReduce</a:t>
            </a:r>
            <a:endParaRPr/>
          </a:p>
        </p:txBody>
      </p:sp>
      <p:sp>
        <p:nvSpPr>
          <p:cNvPr id="1214" name="Google Shape;1214;p72"/>
          <p:cNvSpPr txBox="1"/>
          <p:nvPr>
            <p:ph idx="4294967295" type="body"/>
          </p:nvPr>
        </p:nvSpPr>
        <p:spPr>
          <a:xfrm>
            <a:off x="919162" y="2786062"/>
            <a:ext cx="8296275" cy="2870200"/>
          </a:xfrm>
          <a:prstGeom prst="rect">
            <a:avLst/>
          </a:prstGeom>
          <a:noFill/>
          <a:ln>
            <a:noFill/>
          </a:ln>
        </p:spPr>
        <p:txBody>
          <a:bodyPr anchorCtr="0" anchor="t" bIns="45700" lIns="91425" spcFirstLastPara="1" rIns="91425" wrap="square" tIns="45700">
            <a:noAutofit/>
          </a:bodyPr>
          <a:lstStyle/>
          <a:p>
            <a:pPr indent="-177800" lvl="0" marL="1778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Самое известное и распространенное аппаратное решение — </a:t>
            </a:r>
            <a:r>
              <a:rPr b="1" i="0" lang="en-US" sz="2400" u="none">
                <a:solidFill>
                  <a:schemeClr val="dk1"/>
                </a:solidFill>
                <a:latin typeface="Calibri"/>
                <a:ea typeface="Calibri"/>
                <a:cs typeface="Calibri"/>
                <a:sym typeface="Calibri"/>
              </a:rPr>
              <a:t>Hadoop</a:t>
            </a:r>
            <a:r>
              <a:rPr b="0" i="0" lang="en-US" sz="2400" u="none">
                <a:solidFill>
                  <a:schemeClr val="dk1"/>
                </a:solidFill>
                <a:latin typeface="Calibri"/>
                <a:ea typeface="Calibri"/>
                <a:cs typeface="Calibri"/>
                <a:sym typeface="Calibri"/>
              </a:rPr>
              <a:t> от </a:t>
            </a:r>
            <a:r>
              <a:rPr b="1" i="0" lang="en-US" sz="2400" u="none">
                <a:solidFill>
                  <a:schemeClr val="dk1"/>
                </a:solidFill>
                <a:latin typeface="Calibri"/>
                <a:ea typeface="Calibri"/>
                <a:cs typeface="Calibri"/>
                <a:sym typeface="Calibri"/>
              </a:rPr>
              <a:t>Apache</a:t>
            </a:r>
            <a:r>
              <a:rPr b="0" i="0" lang="en-US" sz="2400" u="none">
                <a:solidFill>
                  <a:schemeClr val="dk1"/>
                </a:solidFill>
                <a:latin typeface="Calibri"/>
                <a:ea typeface="Calibri"/>
                <a:cs typeface="Calibri"/>
                <a:sym typeface="Calibri"/>
              </a:rPr>
              <a:t>. Это софт с открытым кодом, и в IT-индустрии уже появилось целое направление по созданию продуктов на его базе. В настоящее время практически все современные средства анализа больших данных предоставляют средства интеграции с Hadoop. </a:t>
            </a:r>
            <a:endParaRPr/>
          </a:p>
        </p:txBody>
      </p:sp>
      <p:sp>
        <p:nvSpPr>
          <p:cNvPr id="1215" name="Google Shape;1215;p72"/>
          <p:cNvSpPr txBox="1"/>
          <p:nvPr/>
        </p:nvSpPr>
        <p:spPr>
          <a:xfrm>
            <a:off x="577850" y="6811962"/>
            <a:ext cx="4240212" cy="2365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pic>
        <p:nvPicPr>
          <p:cNvPr id="1216" name="Google Shape;1216;p72"/>
          <p:cNvPicPr preferRelativeResize="0"/>
          <p:nvPr/>
        </p:nvPicPr>
        <p:blipFill rotWithShape="1">
          <a:blip r:embed="rId3">
            <a:alphaModFix/>
          </a:blip>
          <a:srcRect b="0" l="0" r="0" t="0"/>
          <a:stretch/>
        </p:blipFill>
        <p:spPr>
          <a:xfrm>
            <a:off x="5954712" y="1468437"/>
            <a:ext cx="3709987" cy="1079500"/>
          </a:xfrm>
          <a:prstGeom prst="rect">
            <a:avLst/>
          </a:prstGeom>
          <a:noFill/>
          <a:ln>
            <a:noFill/>
          </a:ln>
        </p:spPr>
      </p:pic>
      <p:sp>
        <p:nvSpPr>
          <p:cNvPr id="1217" name="Google Shape;1217;p72"/>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1218" name="Google Shape;1218;p72"/>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grpSp>
        <p:nvGrpSpPr>
          <p:cNvPr id="1225" name="Google Shape;1225;p73"/>
          <p:cNvGrpSpPr/>
          <p:nvPr/>
        </p:nvGrpSpPr>
        <p:grpSpPr>
          <a:xfrm>
            <a:off x="242887" y="322262"/>
            <a:ext cx="9791700" cy="6553200"/>
            <a:chOff x="153" y="203"/>
            <a:chExt cx="6168" cy="4128"/>
          </a:xfrm>
        </p:grpSpPr>
        <p:sp>
          <p:nvSpPr>
            <p:cNvPr id="1226" name="Google Shape;1226;p73"/>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227" name="Google Shape;1227;p73"/>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228" name="Google Shape;1228;p73"/>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229" name="Google Shape;1229;p73"/>
          <p:cNvSpPr txBox="1"/>
          <p:nvPr>
            <p:ph idx="4294967295" type="title"/>
          </p:nvPr>
        </p:nvSpPr>
        <p:spPr>
          <a:xfrm>
            <a:off x="2185987" y="285750"/>
            <a:ext cx="5822950" cy="828675"/>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100"/>
              <a:buFont typeface="Calibri"/>
              <a:buNone/>
            </a:pPr>
            <a:r>
              <a:rPr b="1" i="0" lang="en-US" sz="3100" u="none" cap="none" strike="noStrike">
                <a:solidFill>
                  <a:schemeClr val="dk1"/>
                </a:solidFill>
                <a:latin typeface="Calibri"/>
                <a:ea typeface="Calibri"/>
                <a:cs typeface="Calibri"/>
                <a:sym typeface="Calibri"/>
              </a:rPr>
              <a:t>Hadoop реализует MapReduce</a:t>
            </a:r>
            <a:endParaRPr/>
          </a:p>
        </p:txBody>
      </p:sp>
      <p:sp>
        <p:nvSpPr>
          <p:cNvPr id="1230" name="Google Shape;1230;p73"/>
          <p:cNvSpPr txBox="1"/>
          <p:nvPr>
            <p:ph idx="4294967295" type="body"/>
          </p:nvPr>
        </p:nvSpPr>
        <p:spPr>
          <a:xfrm>
            <a:off x="1111250" y="1981200"/>
            <a:ext cx="8296275" cy="4249737"/>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700"/>
              <a:buFont typeface="Arial"/>
              <a:buNone/>
            </a:pPr>
            <a:r>
              <a:rPr b="0" i="0" lang="en-US" sz="2700" u="none">
                <a:solidFill>
                  <a:schemeClr val="dk1"/>
                </a:solidFill>
                <a:latin typeface="Calibri"/>
                <a:ea typeface="Calibri"/>
                <a:cs typeface="Calibri"/>
                <a:sym typeface="Calibri"/>
              </a:rPr>
              <a:t>Состав Hadoop:</a:t>
            </a:r>
            <a:endParaRPr/>
          </a:p>
          <a:p>
            <a:pPr indent="-171450" lvl="0" marL="0" marR="0" rtl="0" algn="l">
              <a:lnSpc>
                <a:spcPct val="100000"/>
              </a:lnSpc>
              <a:spcBef>
                <a:spcPts val="54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Файловая система HDFS</a:t>
            </a:r>
            <a:endParaRPr/>
          </a:p>
          <a:p>
            <a:pPr indent="-171450" lvl="0" marL="0" marR="0" rtl="0" algn="l">
              <a:lnSpc>
                <a:spcPct val="100000"/>
              </a:lnSpc>
              <a:spcBef>
                <a:spcPts val="54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Набор утилит и библиотек</a:t>
            </a:r>
            <a:endParaRPr/>
          </a:p>
          <a:p>
            <a:pPr indent="-177800" lvl="1" marL="612775"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Сама библиотека – открытая, но есть ряд компаний, которые зарабатывают на обслуживании решений на базе этой библиотеки. Cloudera, например, предоставляет хостинг с Hadoop, а также поставляет шкафы – уже укомплектованные кластеры.</a:t>
            </a:r>
            <a:endParaRPr b="0" i="0" sz="1900" u="none" cap="none" strike="noStrike">
              <a:solidFill>
                <a:schemeClr val="dk1"/>
              </a:solidFill>
              <a:latin typeface="Calibri"/>
              <a:ea typeface="Calibri"/>
              <a:cs typeface="Calibri"/>
              <a:sym typeface="Calibri"/>
            </a:endParaRPr>
          </a:p>
          <a:p>
            <a:pPr indent="-171450" lvl="0" marL="0" marR="0" rtl="0" algn="l">
              <a:lnSpc>
                <a:spcPct val="100000"/>
              </a:lnSpc>
              <a:spcBef>
                <a:spcPts val="54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Есть и другие реализации MapReduce:</a:t>
            </a:r>
            <a:endParaRPr/>
          </a:p>
          <a:p>
            <a:pPr indent="-346075" lvl="2" marL="968375"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Cassandra</a:t>
            </a:r>
            <a:endParaRPr/>
          </a:p>
          <a:p>
            <a:pPr indent="-346075" lvl="2" marL="968375"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Greenplum</a:t>
            </a:r>
            <a:endParaRPr/>
          </a:p>
        </p:txBody>
      </p:sp>
      <p:sp>
        <p:nvSpPr>
          <p:cNvPr id="1231" name="Google Shape;1231;p73"/>
          <p:cNvSpPr txBox="1"/>
          <p:nvPr/>
        </p:nvSpPr>
        <p:spPr>
          <a:xfrm>
            <a:off x="577850" y="6811962"/>
            <a:ext cx="4240212" cy="2365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pic>
        <p:nvPicPr>
          <p:cNvPr id="1232" name="Google Shape;1232;p73"/>
          <p:cNvPicPr preferRelativeResize="0"/>
          <p:nvPr/>
        </p:nvPicPr>
        <p:blipFill rotWithShape="1">
          <a:blip r:embed="rId3">
            <a:alphaModFix/>
          </a:blip>
          <a:srcRect b="0" l="0" r="0" t="0"/>
          <a:stretch/>
        </p:blipFill>
        <p:spPr>
          <a:xfrm>
            <a:off x="6053137" y="1423987"/>
            <a:ext cx="3709987" cy="1079500"/>
          </a:xfrm>
          <a:prstGeom prst="rect">
            <a:avLst/>
          </a:prstGeom>
          <a:noFill/>
          <a:ln>
            <a:noFill/>
          </a:ln>
        </p:spPr>
      </p:pic>
      <p:sp>
        <p:nvSpPr>
          <p:cNvPr id="1233" name="Google Shape;1233;p73"/>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1234" name="Google Shape;1234;p73"/>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grpSp>
        <p:nvGrpSpPr>
          <p:cNvPr id="1241" name="Google Shape;1241;p74"/>
          <p:cNvGrpSpPr/>
          <p:nvPr/>
        </p:nvGrpSpPr>
        <p:grpSpPr>
          <a:xfrm>
            <a:off x="242887" y="322262"/>
            <a:ext cx="9791700" cy="6553200"/>
            <a:chOff x="153" y="203"/>
            <a:chExt cx="6168" cy="4128"/>
          </a:xfrm>
        </p:grpSpPr>
        <p:sp>
          <p:nvSpPr>
            <p:cNvPr id="1242" name="Google Shape;1242;p74"/>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243" name="Google Shape;1243;p74"/>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244" name="Google Shape;1244;p74"/>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245" name="Google Shape;1245;p74"/>
          <p:cNvSpPr txBox="1"/>
          <p:nvPr>
            <p:ph idx="4294967295" type="title"/>
          </p:nvPr>
        </p:nvSpPr>
        <p:spPr>
          <a:xfrm>
            <a:off x="1133475" y="508000"/>
            <a:ext cx="8008937" cy="828675"/>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100"/>
              <a:buFont typeface="Calibri"/>
              <a:buNone/>
            </a:pPr>
            <a:r>
              <a:rPr b="1" i="0" lang="en-US" sz="3100" u="none" cap="none" strike="noStrike">
                <a:solidFill>
                  <a:schemeClr val="dk1"/>
                </a:solidFill>
                <a:latin typeface="Calibri"/>
                <a:ea typeface="Calibri"/>
                <a:cs typeface="Calibri"/>
                <a:sym typeface="Calibri"/>
              </a:rPr>
              <a:t>Рейтинг технологий </a:t>
            </a:r>
            <a:endParaRPr/>
          </a:p>
        </p:txBody>
      </p:sp>
      <p:sp>
        <p:nvSpPr>
          <p:cNvPr id="1246" name="Google Shape;1246;p74"/>
          <p:cNvSpPr txBox="1"/>
          <p:nvPr/>
        </p:nvSpPr>
        <p:spPr>
          <a:xfrm>
            <a:off x="577850" y="6811962"/>
            <a:ext cx="4240212" cy="2365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247" name="Google Shape;1247;p74"/>
          <p:cNvSpPr txBox="1"/>
          <p:nvPr/>
        </p:nvSpPr>
        <p:spPr>
          <a:xfrm>
            <a:off x="2587625" y="-38100"/>
            <a:ext cx="5100637" cy="407987"/>
          </a:xfrm>
          <a:prstGeom prst="rect">
            <a:avLst/>
          </a:prstGeom>
          <a:noFill/>
          <a:ln>
            <a:noFill/>
          </a:ln>
        </p:spPr>
        <p:txBody>
          <a:bodyPr anchorCtr="0" anchor="t" bIns="49700" lIns="99425" spcFirstLastPara="1" rIns="99425" wrap="square" tIns="49700">
            <a:spAutoFit/>
          </a:bodyPr>
          <a:lstStyle/>
          <a:p>
            <a:pPr indent="0" lvl="0" marL="0" marR="0" rtl="0" algn="ctr">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pic>
        <p:nvPicPr>
          <p:cNvPr id="1248" name="Google Shape;1248;p74"/>
          <p:cNvPicPr preferRelativeResize="0"/>
          <p:nvPr/>
        </p:nvPicPr>
        <p:blipFill rotWithShape="1">
          <a:blip r:embed="rId3">
            <a:alphaModFix/>
          </a:blip>
          <a:srcRect b="0" l="0" r="0" t="0"/>
          <a:stretch/>
        </p:blipFill>
        <p:spPr>
          <a:xfrm>
            <a:off x="914400" y="1770062"/>
            <a:ext cx="8448675" cy="4048125"/>
          </a:xfrm>
          <a:prstGeom prst="rect">
            <a:avLst/>
          </a:prstGeom>
          <a:noFill/>
          <a:ln>
            <a:noFill/>
          </a:ln>
        </p:spPr>
      </p:pic>
      <p:sp>
        <p:nvSpPr>
          <p:cNvPr id="1249" name="Google Shape;1249;p74"/>
          <p:cNvSpPr txBox="1"/>
          <p:nvPr/>
        </p:nvSpPr>
        <p:spPr>
          <a:xfrm>
            <a:off x="1393825" y="6208712"/>
            <a:ext cx="6913562"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https://habrahabr.ru/company/moex/blog/256747/</a:t>
            </a:r>
            <a:endParaRPr/>
          </a:p>
        </p:txBody>
      </p:sp>
      <p:sp>
        <p:nvSpPr>
          <p:cNvPr id="1250" name="Google Shape;1250;p74"/>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grpSp>
        <p:nvGrpSpPr>
          <p:cNvPr id="1257" name="Google Shape;1257;p75"/>
          <p:cNvGrpSpPr/>
          <p:nvPr/>
        </p:nvGrpSpPr>
        <p:grpSpPr>
          <a:xfrm>
            <a:off x="242887" y="322262"/>
            <a:ext cx="9791700" cy="6553200"/>
            <a:chOff x="153" y="203"/>
            <a:chExt cx="6168" cy="4128"/>
          </a:xfrm>
        </p:grpSpPr>
        <p:sp>
          <p:nvSpPr>
            <p:cNvPr id="1258" name="Google Shape;1258;p75"/>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259" name="Google Shape;1259;p75"/>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260" name="Google Shape;1260;p75"/>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261" name="Google Shape;1261;p75"/>
          <p:cNvSpPr txBox="1"/>
          <p:nvPr>
            <p:ph idx="4294967295" type="title"/>
          </p:nvPr>
        </p:nvSpPr>
        <p:spPr>
          <a:xfrm>
            <a:off x="1255712" y="393700"/>
            <a:ext cx="8008937" cy="828675"/>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100"/>
              <a:buFont typeface="Calibri"/>
              <a:buNone/>
            </a:pPr>
            <a:r>
              <a:rPr b="1" i="0" lang="en-US" sz="3100" u="none" cap="none" strike="noStrike">
                <a:solidFill>
                  <a:schemeClr val="dk1"/>
                </a:solidFill>
                <a:latin typeface="Calibri"/>
                <a:ea typeface="Calibri"/>
                <a:cs typeface="Calibri"/>
                <a:sym typeface="Calibri"/>
              </a:rPr>
              <a:t>Результаты внедрения</a:t>
            </a:r>
            <a:endParaRPr/>
          </a:p>
        </p:txBody>
      </p:sp>
      <p:sp>
        <p:nvSpPr>
          <p:cNvPr id="1262" name="Google Shape;1262;p75"/>
          <p:cNvSpPr txBox="1"/>
          <p:nvPr/>
        </p:nvSpPr>
        <p:spPr>
          <a:xfrm>
            <a:off x="577850" y="6811962"/>
            <a:ext cx="4240212" cy="2365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263" name="Google Shape;1263;p75"/>
          <p:cNvSpPr txBox="1"/>
          <p:nvPr/>
        </p:nvSpPr>
        <p:spPr>
          <a:xfrm>
            <a:off x="2589212" y="66675"/>
            <a:ext cx="5099050" cy="407987"/>
          </a:xfrm>
          <a:prstGeom prst="rect">
            <a:avLst/>
          </a:prstGeom>
          <a:noFill/>
          <a:ln>
            <a:noFill/>
          </a:ln>
        </p:spPr>
        <p:txBody>
          <a:bodyPr anchorCtr="0" anchor="t" bIns="49700" lIns="99425" spcFirstLastPara="1" rIns="99425" wrap="square" tIns="49700">
            <a:spAutoFit/>
          </a:bodyPr>
          <a:lstStyle/>
          <a:p>
            <a:pPr indent="0" lvl="0" marL="0" marR="0" rtl="0" algn="ctr">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1264" name="Google Shape;1264;p75"/>
          <p:cNvSpPr txBox="1"/>
          <p:nvPr/>
        </p:nvSpPr>
        <p:spPr>
          <a:xfrm>
            <a:off x="1393825" y="6208712"/>
            <a:ext cx="6913562"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https://habrahabr.ru/company/moex/blog/256747/</a:t>
            </a:r>
            <a:endParaRPr/>
          </a:p>
        </p:txBody>
      </p:sp>
      <p:pic>
        <p:nvPicPr>
          <p:cNvPr id="1265" name="Google Shape;1265;p75"/>
          <p:cNvPicPr preferRelativeResize="0"/>
          <p:nvPr/>
        </p:nvPicPr>
        <p:blipFill rotWithShape="1">
          <a:blip r:embed="rId3">
            <a:alphaModFix/>
          </a:blip>
          <a:srcRect b="0" l="0" r="0" t="0"/>
          <a:stretch/>
        </p:blipFill>
        <p:spPr>
          <a:xfrm>
            <a:off x="611187" y="1322387"/>
            <a:ext cx="9151937" cy="4933950"/>
          </a:xfrm>
          <a:prstGeom prst="rect">
            <a:avLst/>
          </a:prstGeom>
          <a:noFill/>
          <a:ln>
            <a:noFill/>
          </a:ln>
        </p:spPr>
      </p:pic>
      <p:sp>
        <p:nvSpPr>
          <p:cNvPr id="1266" name="Google Shape;1266;p75"/>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76"/>
          <p:cNvSpPr txBox="1"/>
          <p:nvPr>
            <p:ph idx="4294967295" type="ctrTitle"/>
          </p:nvPr>
        </p:nvSpPr>
        <p:spPr>
          <a:xfrm>
            <a:off x="746125" y="2051050"/>
            <a:ext cx="8653462" cy="1511300"/>
          </a:xfrm>
          <a:prstGeom prst="rect">
            <a:avLst/>
          </a:prstGeom>
          <a:noFill/>
          <a:ln>
            <a:noFill/>
          </a:ln>
        </p:spPr>
        <p:txBody>
          <a:bodyPr anchorCtr="0" anchor="b" bIns="45700" lIns="91425" spcFirstLastPara="1" rIns="91425" wrap="square" tIns="45700">
            <a:normAutofit/>
          </a:bodyPr>
          <a:lstStyle/>
          <a:p>
            <a:pPr indent="0" lvl="0" marL="0" marR="0" rtl="0" algn="ctr">
              <a:lnSpc>
                <a:spcPct val="80000"/>
              </a:lnSpc>
              <a:spcBef>
                <a:spcPts val="0"/>
              </a:spcBef>
              <a:spcAft>
                <a:spcPts val="0"/>
              </a:spcAft>
              <a:buClr>
                <a:schemeClr val="dk1"/>
              </a:buClr>
              <a:buSzPts val="4900"/>
              <a:buFont typeface="Calibri"/>
              <a:buNone/>
            </a:pPr>
            <a:r>
              <a:rPr b="0" i="0" lang="en-US" sz="4900" u="none" cap="none" strike="noStrike">
                <a:solidFill>
                  <a:schemeClr val="dk1"/>
                </a:solidFill>
                <a:latin typeface="Calibri"/>
                <a:ea typeface="Calibri"/>
                <a:cs typeface="Calibri"/>
                <a:sym typeface="Calibri"/>
              </a:rPr>
              <a:t>Примеры </a:t>
            </a:r>
            <a:br>
              <a:rPr b="0" i="0" lang="en-US" sz="4900" u="none" cap="none" strike="noStrike">
                <a:solidFill>
                  <a:schemeClr val="dk1"/>
                </a:solidFill>
                <a:latin typeface="Calibri"/>
                <a:ea typeface="Calibri"/>
                <a:cs typeface="Calibri"/>
                <a:sym typeface="Calibri"/>
              </a:rPr>
            </a:br>
            <a:r>
              <a:rPr b="0" i="0" lang="en-US" sz="4900" u="none" cap="none" strike="noStrike">
                <a:solidFill>
                  <a:schemeClr val="dk1"/>
                </a:solidFill>
                <a:latin typeface="Calibri"/>
                <a:ea typeface="Calibri"/>
                <a:cs typeface="Calibri"/>
                <a:sym typeface="Calibri"/>
              </a:rPr>
              <a:t>эффективного использования больших данных</a:t>
            </a:r>
            <a:endParaRPr/>
          </a:p>
        </p:txBody>
      </p:sp>
      <p:sp>
        <p:nvSpPr>
          <p:cNvPr id="1274" name="Google Shape;1274;p76"/>
          <p:cNvSpPr txBox="1"/>
          <p:nvPr/>
        </p:nvSpPr>
        <p:spPr>
          <a:xfrm>
            <a:off x="7586662" y="6588125"/>
            <a:ext cx="2398712"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73C65"/>
              </a:buClr>
              <a:buSzPts val="1400"/>
              <a:buFont typeface="Arial"/>
              <a:buNone/>
            </a:pPr>
            <a:fld id="{00000000-1234-1234-1234-123412341234}" type="slidenum">
              <a:rPr b="0" i="0" lang="en-US" sz="1400" u="none">
                <a:solidFill>
                  <a:srgbClr val="073C65"/>
                </a:solidFill>
                <a:latin typeface="Arial"/>
                <a:ea typeface="Arial"/>
                <a:cs typeface="Arial"/>
                <a:sym typeface="Arial"/>
              </a:rPr>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grpSp>
        <p:nvGrpSpPr>
          <p:cNvPr id="1281" name="Google Shape;1281;p77"/>
          <p:cNvGrpSpPr/>
          <p:nvPr/>
        </p:nvGrpSpPr>
        <p:grpSpPr>
          <a:xfrm>
            <a:off x="242887" y="322262"/>
            <a:ext cx="9791700" cy="6553200"/>
            <a:chOff x="153" y="203"/>
            <a:chExt cx="6168" cy="4128"/>
          </a:xfrm>
        </p:grpSpPr>
        <p:sp>
          <p:nvSpPr>
            <p:cNvPr id="1282" name="Google Shape;1282;p77"/>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283" name="Google Shape;1283;p77"/>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284" name="Google Shape;1284;p77"/>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285" name="Google Shape;1285;p77"/>
          <p:cNvSpPr txBox="1"/>
          <p:nvPr>
            <p:ph idx="4294967295" type="title"/>
          </p:nvPr>
        </p:nvSpPr>
        <p:spPr>
          <a:xfrm>
            <a:off x="1135062" y="661987"/>
            <a:ext cx="8008937" cy="828675"/>
          </a:xfrm>
          <a:prstGeom prst="rect">
            <a:avLst/>
          </a:prstGeom>
          <a:noFill/>
          <a:ln>
            <a:noFill/>
          </a:ln>
        </p:spPr>
        <p:txBody>
          <a:bodyPr anchorCtr="0" anchor="ctr" bIns="49700" lIns="99425" spcFirstLastPara="1" rIns="99425" wrap="square" tIns="49700">
            <a:normAutofit/>
          </a:bodyPr>
          <a:lstStyle/>
          <a:p>
            <a:pPr indent="0" lvl="0" marL="0" marR="0" rtl="0" algn="ctr">
              <a:lnSpc>
                <a:spcPct val="100000"/>
              </a:lnSpc>
              <a:spcBef>
                <a:spcPts val="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Примеры эффективного использования больших данных</a:t>
            </a:r>
            <a:endParaRPr/>
          </a:p>
        </p:txBody>
      </p:sp>
      <p:sp>
        <p:nvSpPr>
          <p:cNvPr id="1286" name="Google Shape;1286;p77"/>
          <p:cNvSpPr txBox="1"/>
          <p:nvPr/>
        </p:nvSpPr>
        <p:spPr>
          <a:xfrm>
            <a:off x="577850" y="6811962"/>
            <a:ext cx="4240212" cy="2365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287" name="Google Shape;1287;p77"/>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pic>
        <p:nvPicPr>
          <p:cNvPr id="1288" name="Google Shape;1288;p77"/>
          <p:cNvPicPr preferRelativeResize="0"/>
          <p:nvPr/>
        </p:nvPicPr>
        <p:blipFill rotWithShape="1">
          <a:blip r:embed="rId3">
            <a:alphaModFix/>
          </a:blip>
          <a:srcRect b="0" l="0" r="0" t="0"/>
          <a:stretch/>
        </p:blipFill>
        <p:spPr>
          <a:xfrm>
            <a:off x="1262062" y="2122487"/>
            <a:ext cx="7608887" cy="4095750"/>
          </a:xfrm>
          <a:prstGeom prst="rect">
            <a:avLst/>
          </a:prstGeom>
          <a:noFill/>
          <a:ln>
            <a:noFill/>
          </a:ln>
        </p:spPr>
      </p:pic>
      <p:sp>
        <p:nvSpPr>
          <p:cNvPr id="1289" name="Google Shape;1289;p77"/>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grpSp>
        <p:nvGrpSpPr>
          <p:cNvPr id="1296" name="Google Shape;1296;p78"/>
          <p:cNvGrpSpPr/>
          <p:nvPr/>
        </p:nvGrpSpPr>
        <p:grpSpPr>
          <a:xfrm>
            <a:off x="242887" y="322262"/>
            <a:ext cx="9791700" cy="6553200"/>
            <a:chOff x="153" y="203"/>
            <a:chExt cx="6168" cy="4128"/>
          </a:xfrm>
        </p:grpSpPr>
        <p:sp>
          <p:nvSpPr>
            <p:cNvPr id="1297" name="Google Shape;1297;p78"/>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298" name="Google Shape;1298;p78"/>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299" name="Google Shape;1299;p78"/>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300" name="Google Shape;1300;p78"/>
          <p:cNvSpPr txBox="1"/>
          <p:nvPr>
            <p:ph idx="4294967295" type="title"/>
          </p:nvPr>
        </p:nvSpPr>
        <p:spPr>
          <a:xfrm>
            <a:off x="1098550" y="592137"/>
            <a:ext cx="8008937" cy="828675"/>
          </a:xfrm>
          <a:prstGeom prst="rect">
            <a:avLst/>
          </a:prstGeom>
          <a:noFill/>
          <a:ln>
            <a:noFill/>
          </a:ln>
        </p:spPr>
        <p:txBody>
          <a:bodyPr anchorCtr="0" anchor="ctr" bIns="49700" lIns="99425" spcFirstLastPara="1" rIns="99425" wrap="square" tIns="49700">
            <a:normAutofit/>
          </a:bodyPr>
          <a:lstStyle/>
          <a:p>
            <a:pPr indent="0" lvl="0" marL="0" marR="0" rtl="0" algn="ctr">
              <a:lnSpc>
                <a:spcPct val="100000"/>
              </a:lnSpc>
              <a:spcBef>
                <a:spcPts val="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Примеры эффективного использования больших данных</a:t>
            </a:r>
            <a:endParaRPr/>
          </a:p>
        </p:txBody>
      </p:sp>
      <p:sp>
        <p:nvSpPr>
          <p:cNvPr id="1301" name="Google Shape;1301;p78"/>
          <p:cNvSpPr txBox="1"/>
          <p:nvPr/>
        </p:nvSpPr>
        <p:spPr>
          <a:xfrm>
            <a:off x="577850" y="6811962"/>
            <a:ext cx="4240212" cy="2365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302" name="Google Shape;1302;p78"/>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pic>
        <p:nvPicPr>
          <p:cNvPr id="1303" name="Google Shape;1303;p78"/>
          <p:cNvPicPr preferRelativeResize="0"/>
          <p:nvPr/>
        </p:nvPicPr>
        <p:blipFill rotWithShape="1">
          <a:blip r:embed="rId3">
            <a:alphaModFix/>
          </a:blip>
          <a:srcRect b="0" l="0" r="0" t="0"/>
          <a:stretch/>
        </p:blipFill>
        <p:spPr>
          <a:xfrm>
            <a:off x="1370012" y="1835150"/>
            <a:ext cx="7780337" cy="4937125"/>
          </a:xfrm>
          <a:prstGeom prst="rect">
            <a:avLst/>
          </a:prstGeom>
          <a:noFill/>
          <a:ln>
            <a:noFill/>
          </a:ln>
        </p:spPr>
      </p:pic>
      <p:sp>
        <p:nvSpPr>
          <p:cNvPr id="1304" name="Google Shape;1304;p78"/>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grpSp>
        <p:nvGrpSpPr>
          <p:cNvPr id="1311" name="Google Shape;1311;p79"/>
          <p:cNvGrpSpPr/>
          <p:nvPr/>
        </p:nvGrpSpPr>
        <p:grpSpPr>
          <a:xfrm>
            <a:off x="242887" y="322262"/>
            <a:ext cx="9791700" cy="6553200"/>
            <a:chOff x="153" y="203"/>
            <a:chExt cx="6168" cy="4128"/>
          </a:xfrm>
        </p:grpSpPr>
        <p:sp>
          <p:nvSpPr>
            <p:cNvPr id="1312" name="Google Shape;1312;p79"/>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313" name="Google Shape;1313;p79"/>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314" name="Google Shape;1314;p79"/>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315" name="Google Shape;1315;p79"/>
          <p:cNvSpPr txBox="1"/>
          <p:nvPr>
            <p:ph idx="4294967295" type="title"/>
          </p:nvPr>
        </p:nvSpPr>
        <p:spPr>
          <a:xfrm>
            <a:off x="1098550" y="592137"/>
            <a:ext cx="8008937" cy="828675"/>
          </a:xfrm>
          <a:prstGeom prst="rect">
            <a:avLst/>
          </a:prstGeom>
          <a:noFill/>
          <a:ln>
            <a:noFill/>
          </a:ln>
        </p:spPr>
        <p:txBody>
          <a:bodyPr anchorCtr="0" anchor="ctr" bIns="49700" lIns="99425" spcFirstLastPara="1" rIns="99425" wrap="square" tIns="49700">
            <a:normAutofit/>
          </a:bodyPr>
          <a:lstStyle/>
          <a:p>
            <a:pPr indent="0" lvl="0" marL="0" marR="0" rtl="0" algn="ctr">
              <a:lnSpc>
                <a:spcPct val="100000"/>
              </a:lnSpc>
              <a:spcBef>
                <a:spcPts val="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Примеры эффективного использования больших данных</a:t>
            </a:r>
            <a:endParaRPr/>
          </a:p>
        </p:txBody>
      </p:sp>
      <p:sp>
        <p:nvSpPr>
          <p:cNvPr id="1316" name="Google Shape;1316;p79"/>
          <p:cNvSpPr txBox="1"/>
          <p:nvPr/>
        </p:nvSpPr>
        <p:spPr>
          <a:xfrm>
            <a:off x="577850" y="6811962"/>
            <a:ext cx="4240212" cy="2365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317" name="Google Shape;1317;p79"/>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1318" name="Google Shape;1318;p79"/>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
        <p:nvSpPr>
          <p:cNvPr id="1319" name="Google Shape;1319;p79"/>
          <p:cNvSpPr txBox="1"/>
          <p:nvPr/>
        </p:nvSpPr>
        <p:spPr>
          <a:xfrm>
            <a:off x="674687" y="1838325"/>
            <a:ext cx="8928100" cy="4708525"/>
          </a:xfrm>
          <a:prstGeom prst="rect">
            <a:avLst/>
          </a:prstGeom>
          <a:noFill/>
          <a:ln>
            <a:noFill/>
          </a:ln>
        </p:spPr>
        <p:txBody>
          <a:bodyPr anchorCtr="0" anchor="t" bIns="45700" lIns="91425" spcFirstLastPara="1" rIns="91425" wrap="square" tIns="45700">
            <a:spAutoFit/>
          </a:bodyPr>
          <a:lstStyle/>
          <a:p>
            <a:pPr indent="363537" lvl="0" marL="0" marR="0" rtl="0" algn="just">
              <a:lnSpc>
                <a:spcPct val="100000"/>
              </a:lnSpc>
              <a:spcBef>
                <a:spcPts val="0"/>
              </a:spcBef>
              <a:spcAft>
                <a:spcPts val="0"/>
              </a:spcAft>
              <a:buClr>
                <a:schemeClr val="dk1"/>
              </a:buClr>
              <a:buSzPts val="2000"/>
              <a:buFont typeface="Tahoma"/>
              <a:buNone/>
            </a:pPr>
            <a:r>
              <a:rPr b="0" i="0" lang="en-US" sz="2000" u="none">
                <a:solidFill>
                  <a:schemeClr val="dk1"/>
                </a:solidFill>
                <a:latin typeface="Tahoma"/>
                <a:ea typeface="Tahoma"/>
                <a:cs typeface="Tahoma"/>
                <a:sym typeface="Tahoma"/>
              </a:rPr>
              <a:t>Компания «ВымпелКом», предоставляющая услуги связи и телекоммуникационные сервисы под брендом «Билайн», объявила о доступности решения Beeline Artificial Intelligence для корпоративных клиентов.</a:t>
            </a:r>
            <a:endParaRPr/>
          </a:p>
          <a:p>
            <a:pPr indent="363537" lvl="0" marL="0" marR="0" rtl="0" algn="just">
              <a:lnSpc>
                <a:spcPct val="100000"/>
              </a:lnSpc>
              <a:spcBef>
                <a:spcPts val="0"/>
              </a:spcBef>
              <a:spcAft>
                <a:spcPts val="0"/>
              </a:spcAft>
              <a:buClr>
                <a:schemeClr val="dk1"/>
              </a:buClr>
              <a:buSzPts val="2000"/>
              <a:buFont typeface="Tahoma"/>
              <a:buNone/>
            </a:pPr>
            <a:r>
              <a:rPr b="0" i="0" lang="en-US" sz="2000" u="none">
                <a:solidFill>
                  <a:schemeClr val="dk1"/>
                </a:solidFill>
                <a:latin typeface="Tahoma"/>
                <a:ea typeface="Tahoma"/>
                <a:cs typeface="Tahoma"/>
                <a:sym typeface="Tahoma"/>
              </a:rPr>
              <a:t>Beeline Artificial Intelligence представляет собой программно-аппаратный комплекс, в основу которого положены технологии машинного обучения и системы искусственного интеллекта на базе нейронных сетей. Решение позволяет обрабатывать большие массивы данных с использованием алгоритмов Big Data, нейросетей, методов машинного обучения и в настоящий момент широко задействовано в рекламных продуктах «Билайн». Предполагается, что система Beeline Artificial Intelligence благодаря аналитике больших данных и искусственному интеллекту поможет заказчикам оптимизировать бизнес-процессы в любой сфере деятельности предприятия, от маркетинга до логистики и управления персоналом.</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grpSp>
        <p:nvGrpSpPr>
          <p:cNvPr id="184" name="Google Shape;184;p8"/>
          <p:cNvGrpSpPr/>
          <p:nvPr/>
        </p:nvGrpSpPr>
        <p:grpSpPr>
          <a:xfrm>
            <a:off x="242887" y="322262"/>
            <a:ext cx="9791700" cy="6553200"/>
            <a:chOff x="153" y="203"/>
            <a:chExt cx="6168" cy="4128"/>
          </a:xfrm>
        </p:grpSpPr>
        <p:sp>
          <p:nvSpPr>
            <p:cNvPr id="185" name="Google Shape;185;p8"/>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86" name="Google Shape;186;p8"/>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87" name="Google Shape;187;p8"/>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88" name="Google Shape;188;p8"/>
          <p:cNvSpPr txBox="1"/>
          <p:nvPr/>
        </p:nvSpPr>
        <p:spPr>
          <a:xfrm>
            <a:off x="1235075" y="725487"/>
            <a:ext cx="7807325" cy="828675"/>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Каждый год от инфекционных заболеваний умирает ~ 10 млн.</a:t>
            </a:r>
            <a:br>
              <a:rPr b="0" i="0" lang="en-US" sz="2400" u="none">
                <a:solidFill>
                  <a:schemeClr val="dk1"/>
                </a:solidFill>
                <a:latin typeface="Arial"/>
                <a:ea typeface="Arial"/>
                <a:cs typeface="Arial"/>
                <a:sym typeface="Arial"/>
              </a:rPr>
            </a:br>
            <a:r>
              <a:rPr b="1" i="0" lang="en-US" sz="2400" u="none">
                <a:solidFill>
                  <a:schemeClr val="dk1"/>
                </a:solidFill>
                <a:latin typeface="Arial"/>
                <a:ea typeface="Arial"/>
                <a:cs typeface="Arial"/>
                <a:sym typeface="Arial"/>
              </a:rPr>
              <a:t>Многие заболевания предотвратимы.</a:t>
            </a:r>
            <a:br>
              <a:rPr b="0" i="0" lang="en-US" sz="2400" u="none">
                <a:solidFill>
                  <a:schemeClr val="dk1"/>
                </a:solidFill>
                <a:latin typeface="Arial"/>
                <a:ea typeface="Arial"/>
                <a:cs typeface="Arial"/>
                <a:sym typeface="Arial"/>
              </a:rPr>
            </a:br>
            <a:endParaRPr/>
          </a:p>
        </p:txBody>
      </p:sp>
      <p:sp>
        <p:nvSpPr>
          <p:cNvPr id="189" name="Google Shape;189;p8"/>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pic>
        <p:nvPicPr>
          <p:cNvPr id="190" name="Google Shape;190;p8"/>
          <p:cNvPicPr preferRelativeResize="0"/>
          <p:nvPr/>
        </p:nvPicPr>
        <p:blipFill rotWithShape="1">
          <a:blip r:embed="rId3">
            <a:alphaModFix/>
          </a:blip>
          <a:srcRect b="0" l="0" r="0" t="0"/>
          <a:stretch/>
        </p:blipFill>
        <p:spPr>
          <a:xfrm>
            <a:off x="966787" y="1925637"/>
            <a:ext cx="8272462" cy="4943475"/>
          </a:xfrm>
          <a:prstGeom prst="rect">
            <a:avLst/>
          </a:prstGeom>
          <a:noFill/>
          <a:ln>
            <a:noFill/>
          </a:ln>
        </p:spPr>
      </p:pic>
      <p:sp>
        <p:nvSpPr>
          <p:cNvPr id="191" name="Google Shape;191;p8"/>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400"/>
              <a:buFont typeface="Arial"/>
              <a:buNone/>
            </a:pPr>
            <a:fld id="{00000000-1234-1234-1234-123412341234}" type="slidenum">
              <a:rPr b="0" i="0" lang="en-US" sz="1400" u="none">
                <a:solidFill>
                  <a:srgbClr val="262626"/>
                </a:solidFill>
                <a:latin typeface="Arial"/>
                <a:ea typeface="Arial"/>
                <a:cs typeface="Arial"/>
                <a:sym typeface="Arial"/>
              </a:rPr>
              <a:t>‹#›</a:t>
            </a:fld>
            <a:endParaRPr/>
          </a:p>
        </p:txBody>
      </p:sp>
    </p:spTree>
  </p:cSld>
  <p:clrMapOvr>
    <a:masterClrMapping/>
  </p:clrMapOvr>
  <p:transition spd="med">
    <p:fade/>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grpSp>
        <p:nvGrpSpPr>
          <p:cNvPr id="1326" name="Google Shape;1326;p80"/>
          <p:cNvGrpSpPr/>
          <p:nvPr/>
        </p:nvGrpSpPr>
        <p:grpSpPr>
          <a:xfrm>
            <a:off x="242887" y="322262"/>
            <a:ext cx="9791700" cy="6553200"/>
            <a:chOff x="153" y="203"/>
            <a:chExt cx="6168" cy="4128"/>
          </a:xfrm>
        </p:grpSpPr>
        <p:sp>
          <p:nvSpPr>
            <p:cNvPr id="1327" name="Google Shape;1327;p80"/>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328" name="Google Shape;1328;p80"/>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329" name="Google Shape;1329;p80"/>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330" name="Google Shape;1330;p80"/>
          <p:cNvSpPr txBox="1"/>
          <p:nvPr>
            <p:ph idx="4294967295" type="title"/>
          </p:nvPr>
        </p:nvSpPr>
        <p:spPr>
          <a:xfrm>
            <a:off x="1098550" y="592137"/>
            <a:ext cx="8008937" cy="828675"/>
          </a:xfrm>
          <a:prstGeom prst="rect">
            <a:avLst/>
          </a:prstGeom>
          <a:noFill/>
          <a:ln>
            <a:noFill/>
          </a:ln>
        </p:spPr>
        <p:txBody>
          <a:bodyPr anchorCtr="0" anchor="ctr" bIns="49700" lIns="99425" spcFirstLastPara="1" rIns="99425" wrap="square" tIns="49700">
            <a:normAutofit/>
          </a:bodyPr>
          <a:lstStyle/>
          <a:p>
            <a:pPr indent="0" lvl="0" marL="0" marR="0" rtl="0" algn="ctr">
              <a:lnSpc>
                <a:spcPct val="100000"/>
              </a:lnSpc>
              <a:spcBef>
                <a:spcPts val="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Доля стран-лидеров в общем объеме рынка больших данных, %</a:t>
            </a:r>
            <a:endParaRPr/>
          </a:p>
        </p:txBody>
      </p:sp>
      <p:sp>
        <p:nvSpPr>
          <p:cNvPr id="1331" name="Google Shape;1331;p80"/>
          <p:cNvSpPr txBox="1"/>
          <p:nvPr/>
        </p:nvSpPr>
        <p:spPr>
          <a:xfrm>
            <a:off x="577850" y="6811962"/>
            <a:ext cx="4240212" cy="2365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332" name="Google Shape;1332;p80"/>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1333" name="Google Shape;1333;p80"/>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pic>
        <p:nvPicPr>
          <p:cNvPr descr="Рис.4. Доля стран-лидеров в общем объеме рынка больших данных, %" id="1334" name="Google Shape;1334;p80"/>
          <p:cNvPicPr preferRelativeResize="0"/>
          <p:nvPr/>
        </p:nvPicPr>
        <p:blipFill rotWithShape="1">
          <a:blip r:embed="rId3">
            <a:alphaModFix/>
          </a:blip>
          <a:srcRect b="0" l="0" r="0" t="0"/>
          <a:stretch/>
        </p:blipFill>
        <p:spPr>
          <a:xfrm>
            <a:off x="1317625" y="1562100"/>
            <a:ext cx="7497762" cy="3989387"/>
          </a:xfrm>
          <a:prstGeom prst="rect">
            <a:avLst/>
          </a:prstGeom>
          <a:noFill/>
          <a:ln>
            <a:noFill/>
          </a:ln>
        </p:spPr>
      </p:pic>
      <p:sp>
        <p:nvSpPr>
          <p:cNvPr id="1335" name="Google Shape;1335;p80"/>
          <p:cNvSpPr txBox="1"/>
          <p:nvPr/>
        </p:nvSpPr>
        <p:spPr>
          <a:xfrm>
            <a:off x="785812" y="5665787"/>
            <a:ext cx="870585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5474E"/>
              </a:buClr>
              <a:buSzPts val="1600"/>
              <a:buFont typeface="Arial"/>
              <a:buNone/>
            </a:pPr>
            <a:r>
              <a:rPr b="0" i="0" lang="en-US" sz="1600" u="none">
                <a:solidFill>
                  <a:srgbClr val="45474E"/>
                </a:solidFill>
                <a:latin typeface="Arial"/>
                <a:ea typeface="Arial"/>
                <a:cs typeface="Arial"/>
                <a:sym typeface="Arial"/>
              </a:rPr>
              <a:t>Источник: 9 IDC Forecasts Revenues for Big Data and Business Analytics Solutions Will Reach $189.1 Billion This Year with Double-Digit Annual Growth Through 2022: </a:t>
            </a:r>
            <a:r>
              <a:rPr b="0" i="0" lang="en-US" sz="1600" u="sng">
                <a:solidFill>
                  <a:srgbClr val="53ABE0"/>
                </a:solidFill>
                <a:latin typeface="Arial"/>
                <a:ea typeface="Arial"/>
                <a:cs typeface="Arial"/>
                <a:sym typeface="Arial"/>
                <a:hlinkClick r:id="rId4">
                  <a:extLst>
                    <a:ext uri="{A12FA001-AC4F-418D-AE19-62706E023703}">
                      <ahyp:hlinkClr val="tx"/>
                    </a:ext>
                  </a:extLst>
                </a:hlinkClick>
              </a:rPr>
              <a:t>https://www.idc.com</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grpSp>
        <p:nvGrpSpPr>
          <p:cNvPr id="1342" name="Google Shape;1342;p81"/>
          <p:cNvGrpSpPr/>
          <p:nvPr/>
        </p:nvGrpSpPr>
        <p:grpSpPr>
          <a:xfrm>
            <a:off x="242887" y="322262"/>
            <a:ext cx="9791700" cy="6553200"/>
            <a:chOff x="153" y="203"/>
            <a:chExt cx="6168" cy="4128"/>
          </a:xfrm>
        </p:grpSpPr>
        <p:sp>
          <p:nvSpPr>
            <p:cNvPr id="1343" name="Google Shape;1343;p81"/>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344" name="Google Shape;1344;p81"/>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345" name="Google Shape;1345;p81"/>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346" name="Google Shape;1346;p81"/>
          <p:cNvSpPr txBox="1"/>
          <p:nvPr>
            <p:ph idx="4294967295" type="title"/>
          </p:nvPr>
        </p:nvSpPr>
        <p:spPr>
          <a:xfrm>
            <a:off x="1516062" y="528637"/>
            <a:ext cx="7000875" cy="828675"/>
          </a:xfrm>
          <a:prstGeom prst="rect">
            <a:avLst/>
          </a:prstGeom>
          <a:noFill/>
          <a:ln>
            <a:noFill/>
          </a:ln>
        </p:spPr>
        <p:txBody>
          <a:bodyPr anchorCtr="0" anchor="ctr" bIns="49700" lIns="99425" spcFirstLastPara="1" rIns="99425" wrap="square" tIns="49700">
            <a:normAutofit/>
          </a:bodyPr>
          <a:lstStyle/>
          <a:p>
            <a:pPr indent="0" lvl="0" marL="0" marR="0" rtl="0" algn="ctr">
              <a:lnSpc>
                <a:spcPct val="100000"/>
              </a:lnSpc>
              <a:spcBef>
                <a:spcPts val="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Прогнозы роста больших данных в России</a:t>
            </a:r>
            <a:endParaRPr/>
          </a:p>
        </p:txBody>
      </p:sp>
      <p:sp>
        <p:nvSpPr>
          <p:cNvPr id="1347" name="Google Shape;1347;p81"/>
          <p:cNvSpPr txBox="1"/>
          <p:nvPr/>
        </p:nvSpPr>
        <p:spPr>
          <a:xfrm>
            <a:off x="577850" y="6811962"/>
            <a:ext cx="4240212" cy="2365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348" name="Google Shape;1348;p81"/>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pic>
        <p:nvPicPr>
          <p:cNvPr id="1349" name="Google Shape;1349;p81"/>
          <p:cNvPicPr preferRelativeResize="0"/>
          <p:nvPr/>
        </p:nvPicPr>
        <p:blipFill rotWithShape="1">
          <a:blip r:embed="rId3">
            <a:alphaModFix/>
          </a:blip>
          <a:srcRect b="0" l="0" r="0" t="0"/>
          <a:stretch/>
        </p:blipFill>
        <p:spPr>
          <a:xfrm>
            <a:off x="161925" y="1454150"/>
            <a:ext cx="5280025" cy="2867025"/>
          </a:xfrm>
          <a:prstGeom prst="rect">
            <a:avLst/>
          </a:prstGeom>
          <a:noFill/>
          <a:ln>
            <a:noFill/>
          </a:ln>
        </p:spPr>
      </p:pic>
      <p:sp>
        <p:nvSpPr>
          <p:cNvPr id="1350" name="Google Shape;1350;p81"/>
          <p:cNvSpPr txBox="1"/>
          <p:nvPr/>
        </p:nvSpPr>
        <p:spPr>
          <a:xfrm>
            <a:off x="636587" y="4381500"/>
            <a:ext cx="9247187"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К наиболее восприимчивым отраслям к использованию Big Data в России относятся:</a:t>
            </a:r>
            <a:endParaRPr/>
          </a:p>
          <a:p>
            <a:pPr indent="-114300" lvl="0" marL="0" marR="0" rtl="0" algn="l">
              <a:lnSpc>
                <a:spcPct val="100000"/>
              </a:lnSpc>
              <a:spcBef>
                <a:spcPts val="0"/>
              </a:spcBef>
              <a:spcAft>
                <a:spcPts val="0"/>
              </a:spcAft>
              <a:buClr>
                <a:schemeClr val="dk1"/>
              </a:buClr>
              <a:buSzPts val="1800"/>
              <a:buFont typeface="Arial"/>
              <a:buChar char="•"/>
            </a:pPr>
            <a:r>
              <a:rPr b="1" i="0" lang="en-US" sz="1800" u="none">
                <a:solidFill>
                  <a:schemeClr val="dk1"/>
                </a:solidFill>
                <a:latin typeface="Arial"/>
                <a:ea typeface="Arial"/>
                <a:cs typeface="Arial"/>
                <a:sym typeface="Arial"/>
              </a:rPr>
              <a:t>Ритейл и банки</a:t>
            </a:r>
            <a:r>
              <a:rPr b="0" i="0" lang="en-US" sz="1800" u="none">
                <a:solidFill>
                  <a:schemeClr val="dk1"/>
                </a:solidFill>
                <a:latin typeface="Arial"/>
                <a:ea typeface="Arial"/>
                <a:cs typeface="Arial"/>
                <a:sym typeface="Arial"/>
              </a:rPr>
              <a:t>, для них прежде всего важен анализ клиентской базы, оценка эффекта маркетинговых кампаний;</a:t>
            </a:r>
            <a:endParaRPr/>
          </a:p>
          <a:p>
            <a:pPr indent="-114300" lvl="0" marL="0" marR="0" rtl="0" algn="l">
              <a:lnSpc>
                <a:spcPct val="100000"/>
              </a:lnSpc>
              <a:spcBef>
                <a:spcPts val="0"/>
              </a:spcBef>
              <a:spcAft>
                <a:spcPts val="0"/>
              </a:spcAft>
              <a:buClr>
                <a:schemeClr val="dk1"/>
              </a:buClr>
              <a:buSzPts val="1800"/>
              <a:buFont typeface="Arial"/>
              <a:buChar char="•"/>
            </a:pPr>
            <a:r>
              <a:rPr b="1" i="0" lang="en-US" sz="1800" u="none">
                <a:solidFill>
                  <a:schemeClr val="dk1"/>
                </a:solidFill>
                <a:latin typeface="Arial"/>
                <a:ea typeface="Arial"/>
                <a:cs typeface="Arial"/>
                <a:sym typeface="Arial"/>
              </a:rPr>
              <a:t>Телеком</a:t>
            </a:r>
            <a:r>
              <a:rPr b="0" i="0" lang="en-US" sz="1800" u="none">
                <a:solidFill>
                  <a:schemeClr val="dk1"/>
                </a:solidFill>
                <a:latin typeface="Arial"/>
                <a:ea typeface="Arial"/>
                <a:cs typeface="Arial"/>
                <a:sym typeface="Arial"/>
              </a:rPr>
              <a:t> – сегментация клиентской базы и монетизация трафика;</a:t>
            </a:r>
            <a:endParaRPr/>
          </a:p>
          <a:p>
            <a:pPr indent="-114300" lvl="0" marL="0" marR="0" rtl="0" algn="l">
              <a:lnSpc>
                <a:spcPct val="100000"/>
              </a:lnSpc>
              <a:spcBef>
                <a:spcPts val="0"/>
              </a:spcBef>
              <a:spcAft>
                <a:spcPts val="0"/>
              </a:spcAft>
              <a:buClr>
                <a:schemeClr val="dk1"/>
              </a:buClr>
              <a:buSzPts val="1800"/>
              <a:buFont typeface="Arial"/>
              <a:buChar char="•"/>
            </a:pPr>
            <a:r>
              <a:rPr b="1" i="0" lang="en-US" sz="1800" u="none">
                <a:solidFill>
                  <a:schemeClr val="dk1"/>
                </a:solidFill>
                <a:latin typeface="Arial"/>
                <a:ea typeface="Arial"/>
                <a:cs typeface="Arial"/>
                <a:sym typeface="Arial"/>
              </a:rPr>
              <a:t>Госсектор</a:t>
            </a:r>
            <a:r>
              <a:rPr b="0" i="0" lang="en-US" sz="1800" u="none">
                <a:solidFill>
                  <a:schemeClr val="dk1"/>
                </a:solidFill>
                <a:latin typeface="Arial"/>
                <a:ea typeface="Arial"/>
                <a:cs typeface="Arial"/>
                <a:sym typeface="Arial"/>
              </a:rPr>
              <a:t> – ведение отчетности, анализ заявок от населения и др.;</a:t>
            </a:r>
            <a:endParaRPr/>
          </a:p>
          <a:p>
            <a:pPr indent="-114300" lvl="0" marL="0" marR="0" rtl="0" algn="l">
              <a:lnSpc>
                <a:spcPct val="100000"/>
              </a:lnSpc>
              <a:spcBef>
                <a:spcPts val="0"/>
              </a:spcBef>
              <a:spcAft>
                <a:spcPts val="0"/>
              </a:spcAft>
              <a:buClr>
                <a:schemeClr val="dk1"/>
              </a:buClr>
              <a:buSzPts val="1800"/>
              <a:buFont typeface="Arial"/>
              <a:buChar char="•"/>
            </a:pPr>
            <a:r>
              <a:rPr b="1" i="0" lang="en-US" sz="1800" u="none">
                <a:solidFill>
                  <a:schemeClr val="dk1"/>
                </a:solidFill>
                <a:latin typeface="Arial"/>
                <a:ea typeface="Arial"/>
                <a:cs typeface="Arial"/>
                <a:sym typeface="Arial"/>
              </a:rPr>
              <a:t>Нефтяные компании </a:t>
            </a:r>
            <a:r>
              <a:rPr b="0" i="0" lang="en-US" sz="1800" u="none">
                <a:solidFill>
                  <a:schemeClr val="dk1"/>
                </a:solidFill>
                <a:latin typeface="Arial"/>
                <a:ea typeface="Arial"/>
                <a:cs typeface="Arial"/>
                <a:sym typeface="Arial"/>
              </a:rPr>
              <a:t>– мониторинг работ и планирование добычи и сбыта;</a:t>
            </a:r>
            <a:endParaRPr/>
          </a:p>
          <a:p>
            <a:pPr indent="-114300" lvl="0" marL="0" marR="0" rtl="0" algn="l">
              <a:lnSpc>
                <a:spcPct val="100000"/>
              </a:lnSpc>
              <a:spcBef>
                <a:spcPts val="0"/>
              </a:spcBef>
              <a:spcAft>
                <a:spcPts val="0"/>
              </a:spcAft>
              <a:buClr>
                <a:schemeClr val="dk1"/>
              </a:buClr>
              <a:buSzPts val="1800"/>
              <a:buFont typeface="Arial"/>
              <a:buChar char="•"/>
            </a:pPr>
            <a:r>
              <a:rPr b="1" i="0" lang="en-US" sz="1800" u="none">
                <a:solidFill>
                  <a:schemeClr val="dk1"/>
                </a:solidFill>
                <a:latin typeface="Arial"/>
                <a:ea typeface="Arial"/>
                <a:cs typeface="Arial"/>
                <a:sym typeface="Arial"/>
              </a:rPr>
              <a:t>Энергетические компании </a:t>
            </a:r>
            <a:r>
              <a:rPr b="0" i="0" lang="en-US" sz="1800" u="none">
                <a:solidFill>
                  <a:schemeClr val="dk1"/>
                </a:solidFill>
                <a:latin typeface="Arial"/>
                <a:ea typeface="Arial"/>
                <a:cs typeface="Arial"/>
                <a:sym typeface="Arial"/>
              </a:rPr>
              <a:t>– создание интеллектуальных электроэнергетических систем, оперативный мониторинг и прогнозирование.</a:t>
            </a:r>
            <a:endParaRPr/>
          </a:p>
        </p:txBody>
      </p:sp>
      <p:sp>
        <p:nvSpPr>
          <p:cNvPr id="1351" name="Google Shape;1351;p81"/>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pic>
        <p:nvPicPr>
          <p:cNvPr descr="Рис7. Индустрия использования BD в РФjpg" id="1352" name="Google Shape;1352;p81"/>
          <p:cNvPicPr preferRelativeResize="0"/>
          <p:nvPr/>
        </p:nvPicPr>
        <p:blipFill rotWithShape="1">
          <a:blip r:embed="rId4">
            <a:alphaModFix/>
          </a:blip>
          <a:srcRect b="0" l="0" r="0" t="0"/>
          <a:stretch/>
        </p:blipFill>
        <p:spPr>
          <a:xfrm>
            <a:off x="5356225" y="1462087"/>
            <a:ext cx="4606925" cy="265906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grpSp>
        <p:nvGrpSpPr>
          <p:cNvPr id="1359" name="Google Shape;1359;p82"/>
          <p:cNvGrpSpPr/>
          <p:nvPr/>
        </p:nvGrpSpPr>
        <p:grpSpPr>
          <a:xfrm>
            <a:off x="242887" y="322262"/>
            <a:ext cx="9791700" cy="6553200"/>
            <a:chOff x="153" y="203"/>
            <a:chExt cx="6168" cy="4128"/>
          </a:xfrm>
        </p:grpSpPr>
        <p:sp>
          <p:nvSpPr>
            <p:cNvPr id="1360" name="Google Shape;1360;p82"/>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361" name="Google Shape;1361;p82"/>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362" name="Google Shape;1362;p82"/>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363" name="Google Shape;1363;p82"/>
          <p:cNvSpPr txBox="1"/>
          <p:nvPr>
            <p:ph idx="4294967295" type="title"/>
          </p:nvPr>
        </p:nvSpPr>
        <p:spPr>
          <a:xfrm>
            <a:off x="1098550" y="592137"/>
            <a:ext cx="8008937" cy="828675"/>
          </a:xfrm>
          <a:prstGeom prst="rect">
            <a:avLst/>
          </a:prstGeom>
          <a:noFill/>
          <a:ln>
            <a:noFill/>
          </a:ln>
        </p:spPr>
        <p:txBody>
          <a:bodyPr anchorCtr="0" anchor="ctr" bIns="49700" lIns="99425" spcFirstLastPara="1" rIns="99425" wrap="square" tIns="49700">
            <a:normAutofit/>
          </a:bodyPr>
          <a:lstStyle/>
          <a:p>
            <a:pPr indent="0" lvl="0" marL="0" marR="0" rtl="0" algn="ctr">
              <a:lnSpc>
                <a:spcPct val="100000"/>
              </a:lnSpc>
              <a:spcBef>
                <a:spcPts val="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Технологии, используемые среди российских компаний, %</a:t>
            </a:r>
            <a:endParaRPr/>
          </a:p>
        </p:txBody>
      </p:sp>
      <p:sp>
        <p:nvSpPr>
          <p:cNvPr id="1364" name="Google Shape;1364;p82"/>
          <p:cNvSpPr txBox="1"/>
          <p:nvPr/>
        </p:nvSpPr>
        <p:spPr>
          <a:xfrm>
            <a:off x="577850" y="6811962"/>
            <a:ext cx="4240212" cy="2365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365" name="Google Shape;1365;p82"/>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1366" name="Google Shape;1366;p82"/>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
        <p:nvSpPr>
          <p:cNvPr id="1367" name="Google Shape;1367;p82"/>
          <p:cNvSpPr txBox="1"/>
          <p:nvPr/>
        </p:nvSpPr>
        <p:spPr>
          <a:xfrm>
            <a:off x="785812" y="6018212"/>
            <a:ext cx="8705850"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5474E"/>
              </a:buClr>
              <a:buSzPts val="1600"/>
              <a:buFont typeface="Arial"/>
              <a:buNone/>
            </a:pPr>
            <a:r>
              <a:rPr b="0" i="0" lang="en-US" sz="1600" u="none">
                <a:solidFill>
                  <a:srgbClr val="45474E"/>
                </a:solidFill>
                <a:latin typeface="Arial"/>
                <a:ea typeface="Arial"/>
                <a:cs typeface="Arial"/>
                <a:sym typeface="Arial"/>
              </a:rPr>
              <a:t>Источник: </a:t>
            </a:r>
            <a:r>
              <a:rPr b="0" i="0" lang="en-US" sz="1600" u="sng">
                <a:solidFill>
                  <a:srgbClr val="45474E"/>
                </a:solidFill>
                <a:latin typeface="Arial"/>
                <a:ea typeface="Arial"/>
                <a:cs typeface="Arial"/>
                <a:sym typeface="Arial"/>
                <a:hlinkClick r:id="rId3">
                  <a:extLst>
                    <a:ext uri="{A12FA001-AC4F-418D-AE19-62706E023703}">
                      <ahyp:hlinkClr val="tx"/>
                    </a:ext>
                  </a:extLst>
                </a:hlinkClick>
              </a:rPr>
              <a:t>https://delprof.ru/press-center/open-analytics/big-data-perspektivy-razvitiya-trendy-i-obemy-rynka-bolshikh-dannykh/</a:t>
            </a:r>
            <a:r>
              <a:rPr b="0" i="0" lang="en-US" sz="1600" u="none">
                <a:solidFill>
                  <a:srgbClr val="45474E"/>
                </a:solidFill>
                <a:latin typeface="Arial"/>
                <a:ea typeface="Arial"/>
                <a:cs typeface="Arial"/>
                <a:sym typeface="Arial"/>
              </a:rPr>
              <a:t> </a:t>
            </a:r>
            <a:endParaRPr/>
          </a:p>
        </p:txBody>
      </p:sp>
      <p:pic>
        <p:nvPicPr>
          <p:cNvPr descr="Рис. 6. Технологии, используемые среди российских компаний, %" id="1368" name="Google Shape;1368;p82"/>
          <p:cNvPicPr preferRelativeResize="0"/>
          <p:nvPr/>
        </p:nvPicPr>
        <p:blipFill rotWithShape="1">
          <a:blip r:embed="rId4">
            <a:alphaModFix/>
          </a:blip>
          <a:srcRect b="0" l="0" r="0" t="0"/>
          <a:stretch/>
        </p:blipFill>
        <p:spPr>
          <a:xfrm>
            <a:off x="1930400" y="1749425"/>
            <a:ext cx="6272212" cy="395128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grpSp>
        <p:nvGrpSpPr>
          <p:cNvPr id="1375" name="Google Shape;1375;p83"/>
          <p:cNvGrpSpPr/>
          <p:nvPr/>
        </p:nvGrpSpPr>
        <p:grpSpPr>
          <a:xfrm>
            <a:off x="242887" y="322262"/>
            <a:ext cx="9791700" cy="6553200"/>
            <a:chOff x="153" y="203"/>
            <a:chExt cx="6168" cy="4128"/>
          </a:xfrm>
        </p:grpSpPr>
        <p:sp>
          <p:nvSpPr>
            <p:cNvPr id="1376" name="Google Shape;1376;p83"/>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377" name="Google Shape;1377;p83"/>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378" name="Google Shape;1378;p83"/>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379" name="Google Shape;1379;p83"/>
          <p:cNvSpPr txBox="1"/>
          <p:nvPr>
            <p:ph idx="4294967295" type="title"/>
          </p:nvPr>
        </p:nvSpPr>
        <p:spPr>
          <a:xfrm>
            <a:off x="1536700" y="427037"/>
            <a:ext cx="7000875" cy="828675"/>
          </a:xfrm>
          <a:prstGeom prst="rect">
            <a:avLst/>
          </a:prstGeom>
          <a:noFill/>
          <a:ln>
            <a:noFill/>
          </a:ln>
        </p:spPr>
        <p:txBody>
          <a:bodyPr anchorCtr="0" anchor="ctr" bIns="49700" lIns="99425" spcFirstLastPara="1" rIns="99425" wrap="square" tIns="49700">
            <a:normAutofit/>
          </a:bodyPr>
          <a:lstStyle/>
          <a:p>
            <a:pPr indent="0" lvl="0" marL="0" marR="0" rtl="0" algn="ctr">
              <a:lnSpc>
                <a:spcPct val="100000"/>
              </a:lnSpc>
              <a:spcBef>
                <a:spcPts val="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Прогнозы роста больших данных в России</a:t>
            </a:r>
            <a:endParaRPr/>
          </a:p>
        </p:txBody>
      </p:sp>
      <p:sp>
        <p:nvSpPr>
          <p:cNvPr id="1380" name="Google Shape;1380;p83"/>
          <p:cNvSpPr txBox="1"/>
          <p:nvPr/>
        </p:nvSpPr>
        <p:spPr>
          <a:xfrm>
            <a:off x="577850" y="6811962"/>
            <a:ext cx="4240212" cy="2365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381" name="Google Shape;1381;p83"/>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1382" name="Google Shape;1382;p83"/>
          <p:cNvSpPr txBox="1"/>
          <p:nvPr/>
        </p:nvSpPr>
        <p:spPr>
          <a:xfrm>
            <a:off x="468312" y="1042987"/>
            <a:ext cx="9271000" cy="32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1" lang="en-US" sz="2000" u="none">
                <a:solidFill>
                  <a:schemeClr val="dk1"/>
                </a:solidFill>
                <a:latin typeface="Arial"/>
                <a:ea typeface="Arial"/>
                <a:cs typeface="Arial"/>
                <a:sym typeface="Arial"/>
              </a:rPr>
              <a:t>Прогноз российского рынка на ближайшие годы выглядит следующим образом:</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По консолидированному прогнозу аналитиков, рынок больших данных в России к 2024 году достигнет как минимум 300 млрд руб., сейчас, по разным оценкам, он составляет от 10 млрд до 30 млрд руб. Общий экономический эффект и рост выручки всех индустрий в России за счет использования результатов обработки Big Data в среднесрочной перспективе составит от 1,5% до 3% ВВП, подсчитали в Ассоциации участников рынка больших данных (АУРБД).</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По результатам анализа можно сделать вывод о том, что рынок Big Data все еще находится на ранних стадиях развития, и сейчас мы наблюдаем его рост и расширение возможностей данных технологий.</a:t>
            </a:r>
            <a:endParaRPr/>
          </a:p>
        </p:txBody>
      </p:sp>
      <p:sp>
        <p:nvSpPr>
          <p:cNvPr id="1383" name="Google Shape;1383;p83"/>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pic>
        <p:nvPicPr>
          <p:cNvPr id="1384" name="Google Shape;1384;p83"/>
          <p:cNvPicPr preferRelativeResize="0"/>
          <p:nvPr/>
        </p:nvPicPr>
        <p:blipFill rotWithShape="1">
          <a:blip r:embed="rId3">
            <a:alphaModFix/>
          </a:blip>
          <a:srcRect b="0" l="0" r="0" t="0"/>
          <a:stretch/>
        </p:blipFill>
        <p:spPr>
          <a:xfrm>
            <a:off x="2714625" y="4329112"/>
            <a:ext cx="5267325" cy="233521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84"/>
          <p:cNvSpPr txBox="1"/>
          <p:nvPr/>
        </p:nvSpPr>
        <p:spPr>
          <a:xfrm>
            <a:off x="577850" y="6811962"/>
            <a:ext cx="4240212" cy="2365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392" name="Google Shape;1392;p84"/>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pic>
        <p:nvPicPr>
          <p:cNvPr descr="&amp;Rcy;&amp;icy;&amp;scy;&amp;ucy;&amp;ncy;&amp;ocy;&amp;kcy;" id="1393" name="Google Shape;1393;p84"/>
          <p:cNvPicPr preferRelativeResize="0"/>
          <p:nvPr/>
        </p:nvPicPr>
        <p:blipFill rotWithShape="1">
          <a:blip r:embed="rId3">
            <a:alphaModFix/>
          </a:blip>
          <a:srcRect b="0" l="0" r="0" t="0"/>
          <a:stretch/>
        </p:blipFill>
        <p:spPr>
          <a:xfrm>
            <a:off x="1898650" y="1042987"/>
            <a:ext cx="6202362" cy="5816600"/>
          </a:xfrm>
          <a:prstGeom prst="rect">
            <a:avLst/>
          </a:prstGeom>
          <a:noFill/>
          <a:ln>
            <a:noFill/>
          </a:ln>
        </p:spPr>
      </p:pic>
      <p:sp>
        <p:nvSpPr>
          <p:cNvPr id="1394" name="Google Shape;1394;p84"/>
          <p:cNvSpPr txBox="1"/>
          <p:nvPr/>
        </p:nvSpPr>
        <p:spPr>
          <a:xfrm>
            <a:off x="1035050" y="395287"/>
            <a:ext cx="8008937" cy="828675"/>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2"/>
              </a:buClr>
              <a:buSzPts val="3100"/>
              <a:buFont typeface="Arial"/>
              <a:buNone/>
            </a:pPr>
            <a:r>
              <a:rPr b="1" i="0" lang="en-US" sz="3100" u="none">
                <a:solidFill>
                  <a:schemeClr val="dk2"/>
                </a:solidFill>
                <a:latin typeface="Arial"/>
                <a:ea typeface="Arial"/>
                <a:cs typeface="Arial"/>
                <a:sym typeface="Arial"/>
              </a:rPr>
              <a:t>Игроки на рынке Big Data </a:t>
            </a:r>
            <a:endParaRPr/>
          </a:p>
        </p:txBody>
      </p:sp>
      <p:sp>
        <p:nvSpPr>
          <p:cNvPr id="1395" name="Google Shape;1395;p84"/>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grpSp>
        <p:nvGrpSpPr>
          <p:cNvPr id="1400" name="Google Shape;1400;p85"/>
          <p:cNvGrpSpPr/>
          <p:nvPr/>
        </p:nvGrpSpPr>
        <p:grpSpPr>
          <a:xfrm>
            <a:off x="242887" y="322262"/>
            <a:ext cx="9791700" cy="6553200"/>
            <a:chOff x="153" y="203"/>
            <a:chExt cx="6168" cy="4128"/>
          </a:xfrm>
        </p:grpSpPr>
        <p:sp>
          <p:nvSpPr>
            <p:cNvPr id="1401" name="Google Shape;1401;p85"/>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402" name="Google Shape;1402;p85"/>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403" name="Google Shape;1403;p85"/>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404" name="Google Shape;1404;p85"/>
          <p:cNvSpPr txBox="1"/>
          <p:nvPr>
            <p:ph type="title"/>
          </p:nvPr>
        </p:nvSpPr>
        <p:spPr>
          <a:xfrm>
            <a:off x="2225675" y="444500"/>
            <a:ext cx="5754687" cy="757237"/>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Big Data как рынок</a:t>
            </a:r>
            <a:endParaRPr/>
          </a:p>
        </p:txBody>
      </p:sp>
      <p:sp>
        <p:nvSpPr>
          <p:cNvPr id="1405" name="Google Shape;1405;p85"/>
          <p:cNvSpPr txBox="1"/>
          <p:nvPr>
            <p:ph idx="1" type="body"/>
          </p:nvPr>
        </p:nvSpPr>
        <p:spPr>
          <a:xfrm>
            <a:off x="514350" y="1492250"/>
            <a:ext cx="9448800" cy="5113337"/>
          </a:xfrm>
          <a:prstGeom prst="rect">
            <a:avLst/>
          </a:prstGeom>
          <a:noFill/>
          <a:ln>
            <a:noFill/>
          </a:ln>
        </p:spPr>
        <p:txBody>
          <a:bodyPr anchorCtr="0" anchor="t" bIns="45700" lIns="91425" spcFirstLastPara="1" rIns="91425" wrap="square" tIns="45700">
            <a:noAutofit/>
          </a:bodyPr>
          <a:lstStyle/>
          <a:p>
            <a:pPr indent="-355600" lvl="0" marL="355600" marR="0" rtl="0" algn="l">
              <a:lnSpc>
                <a:spcPct val="80000"/>
              </a:lnSpc>
              <a:spcBef>
                <a:spcPts val="0"/>
              </a:spcBef>
              <a:spcAft>
                <a:spcPts val="0"/>
              </a:spcAft>
              <a:buClr>
                <a:schemeClr val="dk1"/>
              </a:buClr>
              <a:buSzPts val="2400"/>
              <a:buFont typeface="Arial"/>
              <a:buNone/>
            </a:pPr>
            <a:r>
              <a:rPr b="0" i="0" lang="en-US" sz="2400" u="none">
                <a:solidFill>
                  <a:schemeClr val="dk1"/>
                </a:solidFill>
                <a:latin typeface="Times New Roman"/>
                <a:ea typeface="Times New Roman"/>
                <a:cs typeface="Times New Roman"/>
                <a:sym typeface="Times New Roman"/>
              </a:rPr>
              <a:t>Если рассматривать Big Data как рынок, то полезно ответить на вопрос, кто является пользователями и потребителями на нем, какие процессы они автоматизируют и какие технологии для этого используются.</a:t>
            </a:r>
            <a:endParaRPr/>
          </a:p>
          <a:p>
            <a:pPr indent="-355600" lvl="0" marL="355600" marR="0" rtl="0" algn="l">
              <a:lnSpc>
                <a:spcPct val="80000"/>
              </a:lnSpc>
              <a:spcBef>
                <a:spcPts val="480"/>
              </a:spcBef>
              <a:spcAft>
                <a:spcPts val="0"/>
              </a:spcAft>
              <a:buClr>
                <a:schemeClr val="dk1"/>
              </a:buClr>
              <a:buSzPts val="2400"/>
              <a:buFont typeface="Arial"/>
              <a:buNone/>
            </a:pPr>
            <a:r>
              <a:rPr b="0" i="0" lang="en-US" sz="2400" u="none">
                <a:solidFill>
                  <a:schemeClr val="dk1"/>
                </a:solidFill>
                <a:latin typeface="Times New Roman"/>
                <a:ea typeface="Times New Roman"/>
                <a:cs typeface="Times New Roman"/>
                <a:sym typeface="Times New Roman"/>
              </a:rPr>
              <a:t>Потребители — это организации, являющиеся, как правило, и пользователями решения, и производителями данных, которые должны быть обработаны, а в большинстве случаев — еще и исполнителями работ по аналитической обработке данных. Отметим, что по мере удешевления технологии Big Data к числу ее пользователей добавляется всё больше заказчиков из средних предприятий.</a:t>
            </a:r>
            <a:endParaRPr/>
          </a:p>
          <a:p>
            <a:pPr indent="-355600" lvl="0" marL="355600" marR="0" rtl="0" algn="l">
              <a:lnSpc>
                <a:spcPct val="80000"/>
              </a:lnSpc>
              <a:spcBef>
                <a:spcPts val="480"/>
              </a:spcBef>
              <a:spcAft>
                <a:spcPts val="0"/>
              </a:spcAft>
              <a:buClr>
                <a:schemeClr val="dk1"/>
              </a:buClr>
              <a:buSzPts val="2400"/>
              <a:buFont typeface="Arial"/>
              <a:buChar char="•"/>
            </a:pPr>
            <a:r>
              <a:rPr b="0" i="0" lang="en-US" sz="2400" u="none">
                <a:solidFill>
                  <a:schemeClr val="dk1"/>
                </a:solidFill>
                <a:latin typeface="Times New Roman"/>
                <a:ea typeface="Times New Roman"/>
                <a:cs typeface="Times New Roman"/>
                <a:sym typeface="Times New Roman"/>
              </a:rPr>
              <a:t>Автоматизируемые процессы:  сбор данных, их обработка, поддержка принятия и исполнения решений. Эти шаги состоят из множества подопераций, таких как мониторинг, обнаружение, измерение, оповещение, очистка, анализ и архивирование.</a:t>
            </a:r>
            <a:endParaRPr/>
          </a:p>
        </p:txBody>
      </p:sp>
      <p:sp>
        <p:nvSpPr>
          <p:cNvPr id="1406" name="Google Shape;1406;p85"/>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
        <p:nvSpPr>
          <p:cNvPr id="1407" name="Google Shape;1407;p85"/>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Tree>
  </p:cSld>
  <p:clrMapOvr>
    <a:masterClrMapping/>
  </p:clrMapOvr>
  <p:transition spd="med">
    <p:fade/>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grpSp>
        <p:nvGrpSpPr>
          <p:cNvPr id="1412" name="Google Shape;1412;p86"/>
          <p:cNvGrpSpPr/>
          <p:nvPr/>
        </p:nvGrpSpPr>
        <p:grpSpPr>
          <a:xfrm>
            <a:off x="242887" y="322262"/>
            <a:ext cx="9791700" cy="6553200"/>
            <a:chOff x="153" y="203"/>
            <a:chExt cx="6168" cy="4128"/>
          </a:xfrm>
        </p:grpSpPr>
        <p:sp>
          <p:nvSpPr>
            <p:cNvPr id="1413" name="Google Shape;1413;p86"/>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414" name="Google Shape;1414;p86"/>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415" name="Google Shape;1415;p86"/>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416" name="Google Shape;1416;p86"/>
          <p:cNvSpPr txBox="1"/>
          <p:nvPr>
            <p:ph type="title"/>
          </p:nvPr>
        </p:nvSpPr>
        <p:spPr>
          <a:xfrm>
            <a:off x="1514475" y="466725"/>
            <a:ext cx="7489825" cy="757237"/>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alibri"/>
              <a:buNone/>
            </a:pPr>
            <a:r>
              <a:rPr b="1" i="0" lang="en-US" sz="4000" u="none">
                <a:solidFill>
                  <a:schemeClr val="dk1"/>
                </a:solidFill>
                <a:latin typeface="Calibri"/>
                <a:ea typeface="Calibri"/>
                <a:cs typeface="Calibri"/>
                <a:sym typeface="Calibri"/>
              </a:rPr>
              <a:t>Big Data как рынок</a:t>
            </a:r>
            <a:endParaRPr/>
          </a:p>
        </p:txBody>
      </p:sp>
      <p:pic>
        <p:nvPicPr>
          <p:cNvPr descr="&amp;Rcy;&amp;icy;&amp;scy;&amp;ucy;&amp;ncy;&amp;ocy;&amp;kcy;" id="1417" name="Google Shape;1417;p86"/>
          <p:cNvPicPr preferRelativeResize="0"/>
          <p:nvPr/>
        </p:nvPicPr>
        <p:blipFill rotWithShape="1">
          <a:blip r:embed="rId3">
            <a:alphaModFix/>
          </a:blip>
          <a:srcRect b="0" l="0" r="0" t="0"/>
          <a:stretch/>
        </p:blipFill>
        <p:spPr>
          <a:xfrm>
            <a:off x="2217737" y="2262187"/>
            <a:ext cx="5697537" cy="4559300"/>
          </a:xfrm>
          <a:prstGeom prst="rect">
            <a:avLst/>
          </a:prstGeom>
          <a:noFill/>
          <a:ln>
            <a:noFill/>
          </a:ln>
        </p:spPr>
      </p:pic>
      <p:sp>
        <p:nvSpPr>
          <p:cNvPr id="1418" name="Google Shape;1418;p86"/>
          <p:cNvSpPr txBox="1"/>
          <p:nvPr/>
        </p:nvSpPr>
        <p:spPr>
          <a:xfrm>
            <a:off x="1035050" y="1281112"/>
            <a:ext cx="8135937" cy="701675"/>
          </a:xfrm>
          <a:prstGeom prst="rect">
            <a:avLst/>
          </a:prstGeom>
          <a:noFill/>
          <a:ln>
            <a:noFill/>
          </a:ln>
        </p:spPr>
        <p:txBody>
          <a:bodyPr anchorCtr="0" anchor="t" bIns="45700" lIns="91425" spcFirstLastPara="1" rIns="91425" wrap="square" tIns="45700">
            <a:spAutoFit/>
          </a:bodyPr>
          <a:lstStyle/>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Таким образом, технологию Big Data можно рассматривать как некий стек технологий:</a:t>
            </a:r>
            <a:endParaRPr/>
          </a:p>
        </p:txBody>
      </p:sp>
      <p:sp>
        <p:nvSpPr>
          <p:cNvPr id="1419" name="Google Shape;1419;p86"/>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
        <p:nvSpPr>
          <p:cNvPr id="1420" name="Google Shape;1420;p86"/>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Tree>
  </p:cSld>
  <p:clrMapOvr>
    <a:masterClrMapping/>
  </p:clrMapOvr>
  <p:transition spd="med">
    <p:fade/>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grpSp>
        <p:nvGrpSpPr>
          <p:cNvPr id="1425" name="Google Shape;1425;p87"/>
          <p:cNvGrpSpPr/>
          <p:nvPr/>
        </p:nvGrpSpPr>
        <p:grpSpPr>
          <a:xfrm>
            <a:off x="242887" y="322262"/>
            <a:ext cx="9791700" cy="6553200"/>
            <a:chOff x="153" y="203"/>
            <a:chExt cx="6168" cy="4128"/>
          </a:xfrm>
        </p:grpSpPr>
        <p:sp>
          <p:nvSpPr>
            <p:cNvPr id="1426" name="Google Shape;1426;p87"/>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427" name="Google Shape;1427;p87"/>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428" name="Google Shape;1428;p87"/>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429" name="Google Shape;1429;p87"/>
          <p:cNvSpPr txBox="1"/>
          <p:nvPr>
            <p:ph type="title"/>
          </p:nvPr>
        </p:nvSpPr>
        <p:spPr>
          <a:xfrm>
            <a:off x="514350" y="285750"/>
            <a:ext cx="9248775" cy="118745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4500"/>
              <a:buFont typeface="Calibri"/>
              <a:buNone/>
            </a:pPr>
            <a:r>
              <a:rPr b="0" i="0" lang="en-US" sz="4500" u="none">
                <a:solidFill>
                  <a:schemeClr val="dk1"/>
                </a:solidFill>
                <a:latin typeface="Calibri"/>
                <a:ea typeface="Calibri"/>
                <a:cs typeface="Calibri"/>
                <a:sym typeface="Calibri"/>
              </a:rPr>
              <a:t>Послесловие…</a:t>
            </a:r>
            <a:endParaRPr/>
          </a:p>
        </p:txBody>
      </p:sp>
      <p:sp>
        <p:nvSpPr>
          <p:cNvPr id="1430" name="Google Shape;1430;p87"/>
          <p:cNvSpPr txBox="1"/>
          <p:nvPr>
            <p:ph idx="1" type="body"/>
          </p:nvPr>
        </p:nvSpPr>
        <p:spPr>
          <a:xfrm>
            <a:off x="1171575" y="1476375"/>
            <a:ext cx="7932737" cy="4159250"/>
          </a:xfrm>
          <a:prstGeom prst="rect">
            <a:avLst/>
          </a:prstGeom>
          <a:noFill/>
          <a:ln>
            <a:noFill/>
          </a:ln>
        </p:spPr>
        <p:txBody>
          <a:bodyPr anchorCtr="0" anchor="t" bIns="45700" lIns="91425" spcFirstLastPara="1" rIns="91425" wrap="square" tIns="45700">
            <a:noAutofit/>
          </a:bodyPr>
          <a:lstStyle/>
          <a:p>
            <a:pPr indent="-355600" lvl="0" marL="355600" marR="0" rtl="0" algn="l">
              <a:lnSpc>
                <a:spcPct val="90000"/>
              </a:lnSpc>
              <a:spcBef>
                <a:spcPts val="0"/>
              </a:spcBef>
              <a:spcAft>
                <a:spcPts val="0"/>
              </a:spcAft>
              <a:buClr>
                <a:schemeClr val="dk1"/>
              </a:buClr>
              <a:buSzPts val="2400"/>
              <a:buFont typeface="Arial"/>
              <a:buNone/>
            </a:pPr>
            <a:r>
              <a:rPr b="0" i="0" lang="en-US" sz="2400" u="none">
                <a:solidFill>
                  <a:schemeClr val="dk1"/>
                </a:solidFill>
                <a:latin typeface="Calibri"/>
                <a:ea typeface="Calibri"/>
                <a:cs typeface="Calibri"/>
                <a:sym typeface="Calibri"/>
              </a:rPr>
              <a:t>Поскольку большие данные обещают ценные открытия тем, кто их анализирует, естественно ожидать стремительного увеличения числа тех, кто будет собирать, хранить и повторно использовать наши личные данные. </a:t>
            </a:r>
            <a:endParaRPr/>
          </a:p>
          <a:p>
            <a:pPr indent="-355600" lvl="0" marL="355600" marR="0" rtl="0" algn="l">
              <a:lnSpc>
                <a:spcPct val="90000"/>
              </a:lnSpc>
              <a:spcBef>
                <a:spcPts val="480"/>
              </a:spcBef>
              <a:spcAft>
                <a:spcPts val="0"/>
              </a:spcAft>
              <a:buClr>
                <a:schemeClr val="dk1"/>
              </a:buClr>
              <a:buSzPts val="2400"/>
              <a:buFont typeface="Arial"/>
              <a:buNone/>
            </a:pPr>
            <a:r>
              <a:rPr b="0" i="0" lang="en-US" sz="2400" u="none">
                <a:solidFill>
                  <a:schemeClr val="dk1"/>
                </a:solidFill>
                <a:latin typeface="Calibri"/>
                <a:ea typeface="Calibri"/>
                <a:cs typeface="Calibri"/>
                <a:sym typeface="Calibri"/>
              </a:rPr>
              <a:t>Поскольку стоимость хранения будет так же стремительно падать, а аналитические инструменты — становиться все мощнее, размер и масштаб сбора данных станет расти не по дням, а по часам. Если эпоха интернета поставила под угрозу конфиденциальность, возможно ли, что большие данные усугубят эту проблему? Это ли не темная их сторона? </a:t>
            </a:r>
            <a:endParaRPr/>
          </a:p>
        </p:txBody>
      </p:sp>
      <p:sp>
        <p:nvSpPr>
          <p:cNvPr id="1431" name="Google Shape;1431;p87"/>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
        <p:nvSpPr>
          <p:cNvPr id="1432" name="Google Shape;1432;p87"/>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Tree>
  </p:cSld>
  <p:clrMapOvr>
    <a:masterClrMapping/>
  </p:clrMapOvr>
  <p:transition spd="med">
    <p:fade/>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88"/>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440" name="Google Shape;1440;p88"/>
          <p:cNvSpPr txBox="1"/>
          <p:nvPr>
            <p:ph idx="4294967295" type="title"/>
          </p:nvPr>
        </p:nvSpPr>
        <p:spPr>
          <a:xfrm>
            <a:off x="0" y="285750"/>
            <a:ext cx="9248775" cy="8286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Нам понадобится</a:t>
            </a:r>
            <a:endParaRPr/>
          </a:p>
        </p:txBody>
      </p:sp>
      <p:sp>
        <p:nvSpPr>
          <p:cNvPr id="1441" name="Google Shape;1441;p88"/>
          <p:cNvSpPr txBox="1"/>
          <p:nvPr/>
        </p:nvSpPr>
        <p:spPr>
          <a:xfrm>
            <a:off x="577850" y="6811962"/>
            <a:ext cx="4240212" cy="2365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pic>
        <p:nvPicPr>
          <p:cNvPr id="1442" name="Google Shape;1442;p88"/>
          <p:cNvPicPr preferRelativeResize="0"/>
          <p:nvPr/>
        </p:nvPicPr>
        <p:blipFill rotWithShape="1">
          <a:blip r:embed="rId3">
            <a:alphaModFix/>
          </a:blip>
          <a:srcRect b="0" l="0" r="0" t="0"/>
          <a:stretch/>
        </p:blipFill>
        <p:spPr>
          <a:xfrm>
            <a:off x="1825625" y="4618037"/>
            <a:ext cx="7758112" cy="2501900"/>
          </a:xfrm>
          <a:prstGeom prst="rect">
            <a:avLst/>
          </a:prstGeom>
          <a:noFill/>
          <a:ln>
            <a:noFill/>
          </a:ln>
        </p:spPr>
      </p:pic>
      <p:sp>
        <p:nvSpPr>
          <p:cNvPr id="1443" name="Google Shape;1443;p88"/>
          <p:cNvSpPr txBox="1"/>
          <p:nvPr/>
        </p:nvSpPr>
        <p:spPr>
          <a:xfrm>
            <a:off x="1582737" y="4217987"/>
            <a:ext cx="291465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https://cran.rstudio.com/</a:t>
            </a:r>
            <a:endParaRPr/>
          </a:p>
        </p:txBody>
      </p:sp>
      <p:grpSp>
        <p:nvGrpSpPr>
          <p:cNvPr id="1444" name="Google Shape;1444;p88"/>
          <p:cNvGrpSpPr/>
          <p:nvPr/>
        </p:nvGrpSpPr>
        <p:grpSpPr>
          <a:xfrm>
            <a:off x="346075" y="1114425"/>
            <a:ext cx="8943975" cy="3294062"/>
            <a:chOff x="280988" y="1204913"/>
            <a:chExt cx="8943975" cy="3294062"/>
          </a:xfrm>
        </p:grpSpPr>
        <p:pic>
          <p:nvPicPr>
            <p:cNvPr id="1445" name="Google Shape;1445;p88"/>
            <p:cNvPicPr preferRelativeResize="0"/>
            <p:nvPr/>
          </p:nvPicPr>
          <p:blipFill rotWithShape="1">
            <a:blip r:embed="rId4">
              <a:alphaModFix/>
            </a:blip>
            <a:srcRect b="0" l="0" r="0" t="0"/>
            <a:stretch/>
          </p:blipFill>
          <p:spPr>
            <a:xfrm>
              <a:off x="738188" y="1204913"/>
              <a:ext cx="8486775" cy="3048000"/>
            </a:xfrm>
            <a:prstGeom prst="rect">
              <a:avLst/>
            </a:prstGeom>
            <a:noFill/>
            <a:ln>
              <a:noFill/>
            </a:ln>
          </p:spPr>
        </p:pic>
        <p:pic>
          <p:nvPicPr>
            <p:cNvPr descr="Вырезка экрана" id="1446" name="Google Shape;1446;p88"/>
            <p:cNvPicPr preferRelativeResize="0"/>
            <p:nvPr/>
          </p:nvPicPr>
          <p:blipFill rotWithShape="1">
            <a:blip r:embed="rId5">
              <a:alphaModFix/>
            </a:blip>
            <a:srcRect b="0" l="0" r="0" t="0"/>
            <a:stretch/>
          </p:blipFill>
          <p:spPr>
            <a:xfrm>
              <a:off x="8401050" y="1211263"/>
              <a:ext cx="819150" cy="863600"/>
            </a:xfrm>
            <a:prstGeom prst="rect">
              <a:avLst/>
            </a:prstGeom>
            <a:noFill/>
            <a:ln>
              <a:noFill/>
            </a:ln>
          </p:spPr>
        </p:pic>
        <p:pic>
          <p:nvPicPr>
            <p:cNvPr descr="Вырезка экрана" id="1447" name="Google Shape;1447;p88"/>
            <p:cNvPicPr preferRelativeResize="0"/>
            <p:nvPr/>
          </p:nvPicPr>
          <p:blipFill rotWithShape="1">
            <a:blip r:embed="rId6">
              <a:alphaModFix/>
            </a:blip>
            <a:srcRect b="0" l="0" r="0" t="0"/>
            <a:stretch/>
          </p:blipFill>
          <p:spPr>
            <a:xfrm>
              <a:off x="280988" y="1493838"/>
              <a:ext cx="457200" cy="442912"/>
            </a:xfrm>
            <a:prstGeom prst="rect">
              <a:avLst/>
            </a:prstGeom>
            <a:noFill/>
            <a:ln>
              <a:noFill/>
            </a:ln>
          </p:spPr>
        </p:pic>
        <p:sp>
          <p:nvSpPr>
            <p:cNvPr id="1448" name="Google Shape;1448;p88"/>
            <p:cNvSpPr/>
            <p:nvPr/>
          </p:nvSpPr>
          <p:spPr>
            <a:xfrm>
              <a:off x="449263" y="1997075"/>
              <a:ext cx="258762" cy="2501900"/>
            </a:xfrm>
            <a:prstGeom prst="downArrow">
              <a:avLst>
                <a:gd fmla="val 20481" name="adj1"/>
                <a:gd fmla="val 50000" name="adj2"/>
              </a:avLst>
            </a:prstGeom>
            <a:solidFill>
              <a:srgbClr val="FF00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449" name="Google Shape;1449;p88"/>
            <p:cNvSpPr txBox="1"/>
            <p:nvPr/>
          </p:nvSpPr>
          <p:spPr>
            <a:xfrm>
              <a:off x="704304" y="1997075"/>
              <a:ext cx="638492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https://www.rstudio.com/products/rstudio/download/</a:t>
              </a:r>
              <a:endParaRPr/>
            </a:p>
          </p:txBody>
        </p:sp>
      </p:grpSp>
      <p:sp>
        <p:nvSpPr>
          <p:cNvPr id="1450" name="Google Shape;1450;p88"/>
          <p:cNvSpPr txBox="1"/>
          <p:nvPr/>
        </p:nvSpPr>
        <p:spPr>
          <a:xfrm>
            <a:off x="8594725" y="6646862"/>
            <a:ext cx="1439862"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200"/>
              <a:buFont typeface="Arial"/>
              <a:buNone/>
            </a:pPr>
            <a:fld id="{00000000-1234-1234-1234-123412341234}" type="slidenum">
              <a:rPr b="0" i="0" lang="en-US" sz="1200" u="none">
                <a:solidFill>
                  <a:srgbClr val="262626"/>
                </a:solidFill>
                <a:latin typeface="Arial"/>
                <a:ea typeface="Arial"/>
                <a:cs typeface="Arial"/>
                <a:sym typeface="Arial"/>
              </a:rPr>
              <a:t>‹#›</a:t>
            </a:fld>
            <a:endParaRPr/>
          </a:p>
        </p:txBody>
      </p:sp>
      <p:sp>
        <p:nvSpPr>
          <p:cNvPr id="1451" name="Google Shape;1451;p88"/>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
        <p:nvSpPr>
          <p:cNvPr id="1452" name="Google Shape;1452;p88"/>
          <p:cNvSpPr txBox="1"/>
          <p:nvPr/>
        </p:nvSpPr>
        <p:spPr>
          <a:xfrm>
            <a:off x="4635500" y="4202112"/>
            <a:ext cx="4897437" cy="401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https://posit.co/download/rstudio-desktop/</a:t>
            </a:r>
            <a:endParaRPr/>
          </a:p>
        </p:txBody>
      </p:sp>
      <p:pic>
        <p:nvPicPr>
          <p:cNvPr id="1453" name="Google Shape;1453;p88"/>
          <p:cNvPicPr preferRelativeResize="0"/>
          <p:nvPr/>
        </p:nvPicPr>
        <p:blipFill rotWithShape="1">
          <a:blip r:embed="rId7">
            <a:alphaModFix/>
          </a:blip>
          <a:srcRect b="0" l="0" r="0" t="0"/>
          <a:stretch/>
        </p:blipFill>
        <p:spPr>
          <a:xfrm>
            <a:off x="1849437" y="4660900"/>
            <a:ext cx="7734300" cy="2432050"/>
          </a:xfrm>
          <a:prstGeom prst="rect">
            <a:avLst/>
          </a:prstGeom>
          <a:noFill/>
          <a:ln>
            <a:noFill/>
          </a:ln>
        </p:spPr>
      </p:pic>
      <p:pic>
        <p:nvPicPr>
          <p:cNvPr id="1454" name="Google Shape;1454;p88"/>
          <p:cNvPicPr preferRelativeResize="0"/>
          <p:nvPr/>
        </p:nvPicPr>
        <p:blipFill rotWithShape="1">
          <a:blip r:embed="rId8">
            <a:alphaModFix/>
          </a:blip>
          <a:srcRect b="0" l="0" r="0" t="0"/>
          <a:stretch/>
        </p:blipFill>
        <p:spPr>
          <a:xfrm>
            <a:off x="850900" y="1143000"/>
            <a:ext cx="8469312" cy="29845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89"/>
          <p:cNvSpPr/>
          <p:nvPr/>
        </p:nvSpPr>
        <p:spPr>
          <a:xfrm>
            <a:off x="242887" y="322262"/>
            <a:ext cx="9791700" cy="6553200"/>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462" name="Google Shape;1462;p89"/>
          <p:cNvSpPr txBox="1"/>
          <p:nvPr>
            <p:ph idx="4294967295" type="title"/>
          </p:nvPr>
        </p:nvSpPr>
        <p:spPr>
          <a:xfrm>
            <a:off x="0" y="285750"/>
            <a:ext cx="9248775" cy="8286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Нам понадобится</a:t>
            </a:r>
            <a:endParaRPr/>
          </a:p>
        </p:txBody>
      </p:sp>
      <p:sp>
        <p:nvSpPr>
          <p:cNvPr id="1463" name="Google Shape;1463;p89"/>
          <p:cNvSpPr txBox="1"/>
          <p:nvPr>
            <p:ph idx="4294967295" type="body"/>
          </p:nvPr>
        </p:nvSpPr>
        <p:spPr>
          <a:xfrm>
            <a:off x="793750" y="1398587"/>
            <a:ext cx="8882062" cy="4702175"/>
          </a:xfrm>
          <a:prstGeom prst="rect">
            <a:avLst/>
          </a:prstGeom>
          <a:noFill/>
          <a:ln>
            <a:noFill/>
          </a:ln>
        </p:spPr>
        <p:txBody>
          <a:bodyPr anchorCtr="0" anchor="t" bIns="45700" lIns="91425" spcFirstLastPara="1" rIns="91425" wrap="square" tIns="45700">
            <a:normAutofit/>
          </a:bodyPr>
          <a:lstStyle/>
          <a:p>
            <a:pPr indent="-177800" lvl="0" marL="177800" marR="0" rtl="0" algn="l">
              <a:lnSpc>
                <a:spcPct val="80000"/>
              </a:lnSpc>
              <a:spcBef>
                <a:spcPts val="0"/>
              </a:spcBef>
              <a:spcAft>
                <a:spcPts val="0"/>
              </a:spcAft>
              <a:buClr>
                <a:schemeClr val="dk1"/>
              </a:buClr>
              <a:buSzPts val="2300"/>
              <a:buFont typeface="Arial"/>
              <a:buChar char="•"/>
            </a:pPr>
            <a:r>
              <a:rPr b="0" i="0" lang="en-US" sz="2300" u="none">
                <a:solidFill>
                  <a:schemeClr val="dk1"/>
                </a:solidFill>
                <a:latin typeface="Calibri"/>
                <a:ea typeface="Calibri"/>
                <a:cs typeface="Calibri"/>
                <a:sym typeface="Calibri"/>
              </a:rPr>
              <a:t>Книга «R in a Nutshell» Джозефа Адлера</a:t>
            </a:r>
            <a:endParaRPr/>
          </a:p>
          <a:p>
            <a:pPr indent="-177800" lvl="0" marL="177800" marR="0" rtl="0" algn="l">
              <a:lnSpc>
                <a:spcPct val="80000"/>
              </a:lnSpc>
              <a:spcBef>
                <a:spcPts val="460"/>
              </a:spcBef>
              <a:spcAft>
                <a:spcPts val="0"/>
              </a:spcAft>
              <a:buClr>
                <a:schemeClr val="dk1"/>
              </a:buClr>
              <a:buSzPts val="2300"/>
              <a:buFont typeface="Arial"/>
              <a:buChar char="•"/>
            </a:pPr>
            <a:r>
              <a:rPr b="0" i="0" lang="en-US" sz="2300" u="none">
                <a:solidFill>
                  <a:schemeClr val="dk1"/>
                </a:solidFill>
                <a:latin typeface="Calibri"/>
                <a:ea typeface="Calibri"/>
                <a:cs typeface="Calibri"/>
                <a:sym typeface="Calibri"/>
              </a:rPr>
              <a:t>R не ниже версии 4.1.1 (установить до RStudio)</a:t>
            </a:r>
            <a:endParaRPr/>
          </a:p>
          <a:p>
            <a:pPr indent="-177800" lvl="0" marL="177800" marR="0" rtl="0" algn="l">
              <a:lnSpc>
                <a:spcPct val="80000"/>
              </a:lnSpc>
              <a:spcBef>
                <a:spcPts val="400"/>
              </a:spcBef>
              <a:spcAft>
                <a:spcPts val="0"/>
              </a:spcAft>
              <a:buClr>
                <a:schemeClr val="dk1"/>
              </a:buClr>
              <a:buSzPts val="2000"/>
              <a:buFont typeface="Arial"/>
              <a:buNone/>
            </a:pPr>
            <a:r>
              <a:rPr b="0" i="0" lang="en-US" sz="2000" u="sng">
                <a:solidFill>
                  <a:schemeClr val="dk1"/>
                </a:solidFill>
                <a:latin typeface="Calibri"/>
                <a:ea typeface="Calibri"/>
                <a:cs typeface="Calibri"/>
                <a:sym typeface="Calibri"/>
                <a:hlinkClick r:id="rId3">
                  <a:extLst>
                    <a:ext uri="{A12FA001-AC4F-418D-AE19-62706E023703}">
                      <ahyp:hlinkClr val="tx"/>
                    </a:ext>
                  </a:extLst>
                </a:hlinkClick>
              </a:rPr>
              <a:t>http://cran.r-project.org/bin/windows/base/</a:t>
            </a:r>
            <a:endParaRPr/>
          </a:p>
          <a:p>
            <a:pPr indent="-177800" lvl="0" marL="177800" marR="0" rtl="0" algn="l">
              <a:lnSpc>
                <a:spcPct val="80000"/>
              </a:lnSpc>
              <a:spcBef>
                <a:spcPts val="460"/>
              </a:spcBef>
              <a:spcAft>
                <a:spcPts val="0"/>
              </a:spcAft>
              <a:buClr>
                <a:schemeClr val="dk1"/>
              </a:buClr>
              <a:buSzPts val="2300"/>
              <a:buFont typeface="Arial"/>
              <a:buChar char="•"/>
            </a:pPr>
            <a:r>
              <a:rPr b="0" i="0" lang="en-US" sz="2300" u="none">
                <a:solidFill>
                  <a:schemeClr val="dk1"/>
                </a:solidFill>
                <a:latin typeface="Calibri"/>
                <a:ea typeface="Calibri"/>
                <a:cs typeface="Calibri"/>
                <a:sym typeface="Calibri"/>
              </a:rPr>
              <a:t>Среда исполнения RStudio </a:t>
            </a:r>
            <a:r>
              <a:rPr b="0" i="0" lang="en-US" sz="2000" u="sng">
                <a:solidFill>
                  <a:schemeClr val="dk1"/>
                </a:solidFill>
                <a:latin typeface="Calibri"/>
                <a:ea typeface="Calibri"/>
                <a:cs typeface="Calibri"/>
                <a:sym typeface="Calibri"/>
                <a:hlinkClick r:id="rId4">
                  <a:extLst>
                    <a:ext uri="{A12FA001-AC4F-418D-AE19-62706E023703}">
                      <ahyp:hlinkClr val="tx"/>
                    </a:ext>
                  </a:extLst>
                </a:hlinkClick>
              </a:rPr>
              <a:t>http://www.rstudio.com/products/rstudio/download/</a:t>
            </a:r>
            <a:endParaRPr/>
          </a:p>
          <a:p>
            <a:pPr indent="-177800" lvl="0" marL="177800" marR="0" rtl="0" algn="l">
              <a:lnSpc>
                <a:spcPct val="80000"/>
              </a:lnSpc>
              <a:spcBef>
                <a:spcPts val="40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Язык R в задачах науки о данных. Импорт, подготовка, обработка, визуализация и моделирование данных (2017)</a:t>
            </a:r>
            <a:br>
              <a:rPr b="0" i="0" lang="en-US" sz="2000" u="none">
                <a:solidFill>
                  <a:schemeClr val="dk1"/>
                </a:solidFill>
                <a:latin typeface="Calibri"/>
                <a:ea typeface="Calibri"/>
                <a:cs typeface="Calibri"/>
                <a:sym typeface="Calibri"/>
              </a:rPr>
            </a:br>
            <a:r>
              <a:rPr b="0" i="0" lang="en-US" sz="2000" u="none">
                <a:solidFill>
                  <a:schemeClr val="dk1"/>
                </a:solidFill>
                <a:latin typeface="Calibri"/>
                <a:ea typeface="Calibri"/>
                <a:cs typeface="Calibri"/>
                <a:sym typeface="Calibri"/>
              </a:rPr>
              <a:t>Авторы: Хэдли Уикем , Гарретт Гроулмунд</a:t>
            </a:r>
            <a:endParaRPr/>
          </a:p>
          <a:p>
            <a:pPr indent="-50800" lvl="0" marL="177800" marR="0" rtl="0" algn="l">
              <a:lnSpc>
                <a:spcPct val="8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50800" lvl="0" marL="177800" marR="0" rtl="0" algn="l">
              <a:lnSpc>
                <a:spcPct val="8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177800" lvl="0" marL="177800" marR="0" rtl="0" algn="l">
              <a:lnSpc>
                <a:spcPct val="8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50800" lvl="0" marL="177800" marR="0" rtl="0" algn="l">
              <a:lnSpc>
                <a:spcPct val="80000"/>
              </a:lnSpc>
              <a:spcBef>
                <a:spcPts val="40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177800" lvl="0" marL="177800" marR="0" rtl="0" algn="l">
              <a:lnSpc>
                <a:spcPct val="80000"/>
              </a:lnSpc>
              <a:spcBef>
                <a:spcPts val="460"/>
              </a:spcBef>
              <a:spcAft>
                <a:spcPts val="0"/>
              </a:spcAft>
              <a:buClr>
                <a:schemeClr val="dk1"/>
              </a:buClr>
              <a:buSzPts val="2300"/>
              <a:buFont typeface="Arial"/>
              <a:buChar char="•"/>
            </a:pPr>
            <a:r>
              <a:rPr b="0" i="0" lang="en-US" sz="2300" u="sng">
                <a:solidFill>
                  <a:schemeClr val="dk1"/>
                </a:solidFill>
                <a:latin typeface="Calibri"/>
                <a:ea typeface="Calibri"/>
                <a:cs typeface="Calibri"/>
                <a:sym typeface="Calibri"/>
                <a:hlinkClick r:id="rId5">
                  <a:extLst>
                    <a:ext uri="{A12FA001-AC4F-418D-AE19-62706E023703}">
                      <ahyp:hlinkClr val="tx"/>
                    </a:ext>
                  </a:extLst>
                </a:hlinkClick>
              </a:rPr>
              <a:t>Марк Лутц. Изучаем Python, 4-е издание</a:t>
            </a:r>
            <a:r>
              <a:rPr b="0" i="0" lang="en-US" sz="2300" u="none">
                <a:solidFill>
                  <a:schemeClr val="dk1"/>
                </a:solidFill>
                <a:latin typeface="Calibri"/>
                <a:ea typeface="Calibri"/>
                <a:cs typeface="Calibri"/>
                <a:sym typeface="Calibri"/>
              </a:rPr>
              <a:t>. </a:t>
            </a:r>
            <a:endParaRPr b="0" i="0" sz="1600" u="none">
              <a:solidFill>
                <a:schemeClr val="dk1"/>
              </a:solidFill>
              <a:latin typeface="Calibri"/>
              <a:ea typeface="Calibri"/>
              <a:cs typeface="Calibri"/>
              <a:sym typeface="Calibri"/>
            </a:endParaRPr>
          </a:p>
          <a:p>
            <a:pPr indent="-177800" lvl="0" marL="177800" marR="0" rtl="0" algn="l">
              <a:lnSpc>
                <a:spcPct val="80000"/>
              </a:lnSpc>
              <a:spcBef>
                <a:spcPts val="460"/>
              </a:spcBef>
              <a:spcAft>
                <a:spcPts val="0"/>
              </a:spcAft>
              <a:buClr>
                <a:schemeClr val="dk1"/>
              </a:buClr>
              <a:buSzPts val="2300"/>
              <a:buFont typeface="Arial"/>
              <a:buChar char="•"/>
            </a:pPr>
            <a:r>
              <a:rPr b="0" i="0" lang="en-US" sz="2300" u="none">
                <a:solidFill>
                  <a:schemeClr val="dk1"/>
                </a:solidFill>
                <a:latin typeface="Calibri"/>
                <a:ea typeface="Calibri"/>
                <a:cs typeface="Calibri"/>
                <a:sym typeface="Calibri"/>
              </a:rPr>
              <a:t>Python - </a:t>
            </a:r>
            <a:r>
              <a:rPr b="0" i="0" lang="en-US" sz="1700" u="none">
                <a:solidFill>
                  <a:schemeClr val="dk1"/>
                </a:solidFill>
                <a:latin typeface="Calibri"/>
                <a:ea typeface="Calibri"/>
                <a:cs typeface="Calibri"/>
                <a:sym typeface="Calibri"/>
              </a:rPr>
              <a:t>msi </a:t>
            </a:r>
            <a:r>
              <a:rPr b="0" i="0" lang="en-US" sz="1700" u="sng">
                <a:solidFill>
                  <a:schemeClr val="dk1"/>
                </a:solidFill>
                <a:latin typeface="Calibri"/>
                <a:ea typeface="Calibri"/>
                <a:cs typeface="Calibri"/>
                <a:sym typeface="Calibri"/>
                <a:hlinkClick r:id="rId6">
                  <a:extLst>
                    <a:ext uri="{A12FA001-AC4F-418D-AE19-62706E023703}">
                      <ahyp:hlinkClr val="tx"/>
                    </a:ext>
                  </a:extLst>
                </a:hlinkClick>
              </a:rPr>
              <a:t>http://pythonworld.ru/osnovy/skachat-python.html</a:t>
            </a:r>
            <a:endParaRPr/>
          </a:p>
          <a:p>
            <a:pPr indent="-177800" lvl="0" marL="177800" marR="0" rtl="0" algn="l">
              <a:lnSpc>
                <a:spcPct val="80000"/>
              </a:lnSpc>
              <a:spcBef>
                <a:spcPts val="48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Orange </a:t>
            </a:r>
            <a:r>
              <a:rPr b="0" i="0" lang="en-US" sz="2000" u="none">
                <a:solidFill>
                  <a:schemeClr val="dk1"/>
                </a:solidFill>
                <a:latin typeface="Calibri"/>
                <a:ea typeface="Calibri"/>
                <a:cs typeface="Calibri"/>
                <a:sym typeface="Calibri"/>
              </a:rPr>
              <a:t>http://orange.biolab.si/download/</a:t>
            </a:r>
            <a:endParaRPr/>
          </a:p>
        </p:txBody>
      </p:sp>
      <p:sp>
        <p:nvSpPr>
          <p:cNvPr id="1464" name="Google Shape;1464;p89"/>
          <p:cNvSpPr txBox="1"/>
          <p:nvPr/>
        </p:nvSpPr>
        <p:spPr>
          <a:xfrm>
            <a:off x="577850" y="6811962"/>
            <a:ext cx="4240212" cy="2365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pic>
        <p:nvPicPr>
          <p:cNvPr descr="Вырезка экрана" id="1465" name="Google Shape;1465;p89"/>
          <p:cNvPicPr preferRelativeResize="0"/>
          <p:nvPr/>
        </p:nvPicPr>
        <p:blipFill rotWithShape="1">
          <a:blip r:embed="rId7">
            <a:alphaModFix/>
          </a:blip>
          <a:srcRect b="0" l="0" r="0" t="0"/>
          <a:stretch/>
        </p:blipFill>
        <p:spPr>
          <a:xfrm>
            <a:off x="8372475" y="466725"/>
            <a:ext cx="1543050" cy="2039937"/>
          </a:xfrm>
          <a:prstGeom prst="rect">
            <a:avLst/>
          </a:prstGeom>
          <a:noFill/>
          <a:ln>
            <a:noFill/>
          </a:ln>
          <a:effectLst>
            <a:outerShdw blurRad="63500" dir="2700000" dist="139700">
              <a:srgbClr val="333333">
                <a:alpha val="64705"/>
              </a:srgbClr>
            </a:outerShdw>
          </a:effectLst>
        </p:spPr>
      </p:pic>
      <p:pic>
        <p:nvPicPr>
          <p:cNvPr descr="Вырезка экрана" id="1466" name="Google Shape;1466;p89"/>
          <p:cNvPicPr preferRelativeResize="0"/>
          <p:nvPr/>
        </p:nvPicPr>
        <p:blipFill rotWithShape="1">
          <a:blip r:embed="rId8">
            <a:alphaModFix/>
          </a:blip>
          <a:srcRect b="0" l="0" r="0" t="0"/>
          <a:stretch/>
        </p:blipFill>
        <p:spPr>
          <a:xfrm>
            <a:off x="9170987" y="2627312"/>
            <a:ext cx="819150" cy="863600"/>
          </a:xfrm>
          <a:prstGeom prst="rect">
            <a:avLst/>
          </a:prstGeom>
          <a:noFill/>
          <a:ln>
            <a:noFill/>
          </a:ln>
        </p:spPr>
      </p:pic>
      <p:pic>
        <p:nvPicPr>
          <p:cNvPr descr="Вырезка экрана" id="1467" name="Google Shape;1467;p89"/>
          <p:cNvPicPr preferRelativeResize="0"/>
          <p:nvPr/>
        </p:nvPicPr>
        <p:blipFill rotWithShape="1">
          <a:blip r:embed="rId9">
            <a:alphaModFix/>
          </a:blip>
          <a:srcRect b="0" l="0" r="0" t="0"/>
          <a:stretch/>
        </p:blipFill>
        <p:spPr>
          <a:xfrm>
            <a:off x="8162925" y="2627312"/>
            <a:ext cx="923925" cy="892175"/>
          </a:xfrm>
          <a:prstGeom prst="rect">
            <a:avLst/>
          </a:prstGeom>
          <a:noFill/>
          <a:ln>
            <a:noFill/>
          </a:ln>
        </p:spPr>
      </p:pic>
      <p:pic>
        <p:nvPicPr>
          <p:cNvPr descr="Logo" id="1468" name="Google Shape;1468;p89"/>
          <p:cNvPicPr preferRelativeResize="0"/>
          <p:nvPr/>
        </p:nvPicPr>
        <p:blipFill rotWithShape="1">
          <a:blip r:embed="rId10">
            <a:alphaModFix/>
          </a:blip>
          <a:srcRect b="0" l="0" r="0" t="0"/>
          <a:stretch/>
        </p:blipFill>
        <p:spPr>
          <a:xfrm>
            <a:off x="6938962" y="6154737"/>
            <a:ext cx="1876425" cy="819150"/>
          </a:xfrm>
          <a:prstGeom prst="rect">
            <a:avLst/>
          </a:prstGeom>
          <a:noFill/>
          <a:ln>
            <a:noFill/>
          </a:ln>
        </p:spPr>
      </p:pic>
      <p:pic>
        <p:nvPicPr>
          <p:cNvPr descr="cc5176e6aa134c0ed8b393e34b24827c" id="1469" name="Google Shape;1469;p89"/>
          <p:cNvPicPr preferRelativeResize="0"/>
          <p:nvPr/>
        </p:nvPicPr>
        <p:blipFill rotWithShape="1">
          <a:blip r:embed="rId11">
            <a:alphaModFix/>
          </a:blip>
          <a:srcRect b="0" l="0" r="0" t="0"/>
          <a:stretch/>
        </p:blipFill>
        <p:spPr>
          <a:xfrm>
            <a:off x="8837612" y="4456112"/>
            <a:ext cx="1174750" cy="1889125"/>
          </a:xfrm>
          <a:prstGeom prst="rect">
            <a:avLst/>
          </a:prstGeom>
          <a:noFill/>
          <a:ln>
            <a:noFill/>
          </a:ln>
        </p:spPr>
      </p:pic>
      <p:sp>
        <p:nvSpPr>
          <p:cNvPr id="1470" name="Google Shape;1470;p89"/>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
        <p:nvSpPr>
          <p:cNvPr id="1471" name="Google Shape;1471;p89"/>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pic>
        <p:nvPicPr>
          <p:cNvPr id="1472" name="Google Shape;1472;p89"/>
          <p:cNvPicPr preferRelativeResize="0"/>
          <p:nvPr/>
        </p:nvPicPr>
        <p:blipFill rotWithShape="1">
          <a:blip r:embed="rId12">
            <a:alphaModFix/>
          </a:blip>
          <a:srcRect b="0" l="0" r="0" t="0"/>
          <a:stretch/>
        </p:blipFill>
        <p:spPr>
          <a:xfrm>
            <a:off x="6723062" y="3370262"/>
            <a:ext cx="1701800" cy="2055812"/>
          </a:xfrm>
          <a:prstGeom prst="rect">
            <a:avLst/>
          </a:prstGeom>
          <a:noFill/>
          <a:ln>
            <a:noFill/>
          </a:ln>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grpSp>
        <p:nvGrpSpPr>
          <p:cNvPr id="196" name="Google Shape;196;p9"/>
          <p:cNvGrpSpPr/>
          <p:nvPr/>
        </p:nvGrpSpPr>
        <p:grpSpPr>
          <a:xfrm>
            <a:off x="314325" y="322262"/>
            <a:ext cx="9504362" cy="6553200"/>
            <a:chOff x="153" y="203"/>
            <a:chExt cx="6168" cy="4128"/>
          </a:xfrm>
        </p:grpSpPr>
        <p:sp>
          <p:nvSpPr>
            <p:cNvPr id="197" name="Google Shape;197;p9"/>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98" name="Google Shape;198;p9"/>
            <p:cNvSpPr/>
            <p:nvPr/>
          </p:nvSpPr>
          <p:spPr>
            <a:xfrm>
              <a:off x="561" y="249"/>
              <a:ext cx="5261" cy="77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99" name="Google Shape;199;p9"/>
          <p:cNvSpPr txBox="1"/>
          <p:nvPr/>
        </p:nvSpPr>
        <p:spPr>
          <a:xfrm>
            <a:off x="1163637" y="498475"/>
            <a:ext cx="7807325" cy="828675"/>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Карта пандемии гриппа</a:t>
            </a:r>
            <a:endParaRPr/>
          </a:p>
        </p:txBody>
      </p:sp>
      <p:sp>
        <p:nvSpPr>
          <p:cNvPr id="200" name="Google Shape;200;p9"/>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pic>
        <p:nvPicPr>
          <p:cNvPr id="201" name="Google Shape;201;p9"/>
          <p:cNvPicPr preferRelativeResize="0"/>
          <p:nvPr/>
        </p:nvPicPr>
        <p:blipFill rotWithShape="1">
          <a:blip r:embed="rId3">
            <a:alphaModFix/>
          </a:blip>
          <a:srcRect b="0" l="0" r="0" t="0"/>
          <a:stretch/>
        </p:blipFill>
        <p:spPr>
          <a:xfrm>
            <a:off x="434975" y="1327150"/>
            <a:ext cx="9375775" cy="5302250"/>
          </a:xfrm>
          <a:prstGeom prst="rect">
            <a:avLst/>
          </a:prstGeom>
          <a:noFill/>
          <a:ln>
            <a:noFill/>
          </a:ln>
        </p:spPr>
      </p:pic>
      <p:sp>
        <p:nvSpPr>
          <p:cNvPr id="202" name="Google Shape;202;p9"/>
          <p:cNvSpPr txBox="1"/>
          <p:nvPr/>
        </p:nvSpPr>
        <p:spPr>
          <a:xfrm>
            <a:off x="7635875" y="6629400"/>
            <a:ext cx="2398712"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262626"/>
              </a:buClr>
              <a:buSzPts val="1400"/>
              <a:buFont typeface="Arial"/>
              <a:buNone/>
            </a:pPr>
            <a:fld id="{00000000-1234-1234-1234-123412341234}" type="slidenum">
              <a:rPr b="0" i="0" lang="en-US" sz="1400" u="none">
                <a:solidFill>
                  <a:srgbClr val="262626"/>
                </a:solidFill>
                <a:latin typeface="Arial"/>
                <a:ea typeface="Arial"/>
                <a:cs typeface="Arial"/>
                <a:sym typeface="Arial"/>
              </a:rPr>
              <a:t>‹#›</a:t>
            </a:fld>
            <a:endParaRPr/>
          </a:p>
        </p:txBody>
      </p:sp>
    </p:spTree>
  </p:cSld>
  <p:clrMapOvr>
    <a:masterClrMapping/>
  </p:clrMapOvr>
  <p:transition spd="med">
    <p:fade/>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grpSp>
        <p:nvGrpSpPr>
          <p:cNvPr id="1477" name="Google Shape;1477;p90"/>
          <p:cNvGrpSpPr/>
          <p:nvPr/>
        </p:nvGrpSpPr>
        <p:grpSpPr>
          <a:xfrm>
            <a:off x="242887" y="322262"/>
            <a:ext cx="9791700" cy="6553200"/>
            <a:chOff x="153" y="203"/>
            <a:chExt cx="6168" cy="4128"/>
          </a:xfrm>
        </p:grpSpPr>
        <p:sp>
          <p:nvSpPr>
            <p:cNvPr id="1478" name="Google Shape;1478;p90"/>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479" name="Google Shape;1479;p90"/>
            <p:cNvSpPr/>
            <p:nvPr/>
          </p:nvSpPr>
          <p:spPr>
            <a:xfrm>
              <a:off x="561" y="249"/>
              <a:ext cx="5261" cy="589"/>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480" name="Google Shape;1480;p90"/>
            <p:cNvSpPr/>
            <p:nvPr/>
          </p:nvSpPr>
          <p:spPr>
            <a:xfrm>
              <a:off x="244" y="1119"/>
              <a:ext cx="5941" cy="3121"/>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481" name="Google Shape;1481;p90"/>
          <p:cNvSpPr txBox="1"/>
          <p:nvPr>
            <p:ph idx="4294967295" type="title"/>
          </p:nvPr>
        </p:nvSpPr>
        <p:spPr>
          <a:xfrm>
            <a:off x="0" y="285750"/>
            <a:ext cx="9248775" cy="730250"/>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100"/>
              <a:buFont typeface="Calibri"/>
              <a:buNone/>
            </a:pPr>
            <a:r>
              <a:rPr b="1" i="0" lang="en-US" sz="3100" u="none" cap="none" strike="noStrike">
                <a:solidFill>
                  <a:schemeClr val="dk1"/>
                </a:solidFill>
                <a:latin typeface="Calibri"/>
                <a:ea typeface="Calibri"/>
                <a:cs typeface="Calibri"/>
                <a:sym typeface="Calibri"/>
              </a:rPr>
              <a:t>Полезное чтение</a:t>
            </a:r>
            <a:endParaRPr/>
          </a:p>
        </p:txBody>
      </p:sp>
      <p:sp>
        <p:nvSpPr>
          <p:cNvPr id="1482" name="Google Shape;1482;p90"/>
          <p:cNvSpPr txBox="1"/>
          <p:nvPr>
            <p:ph idx="4294967295" type="body"/>
          </p:nvPr>
        </p:nvSpPr>
        <p:spPr>
          <a:xfrm>
            <a:off x="766762" y="1611312"/>
            <a:ext cx="8743950" cy="3848100"/>
          </a:xfrm>
          <a:prstGeom prst="rect">
            <a:avLst/>
          </a:prstGeom>
          <a:noFill/>
          <a:ln>
            <a:noFill/>
          </a:ln>
        </p:spPr>
        <p:txBody>
          <a:bodyPr anchorCtr="0" anchor="t" bIns="45700" lIns="91425" spcFirstLastPara="1" rIns="91425" wrap="square" tIns="45700">
            <a:normAutofit/>
          </a:bodyPr>
          <a:lstStyle/>
          <a:p>
            <a:pPr indent="-196850" lvl="0" marL="177800" marR="0" rtl="0" algn="l">
              <a:lnSpc>
                <a:spcPct val="75000"/>
              </a:lnSpc>
              <a:spcBef>
                <a:spcPts val="0"/>
              </a:spcBef>
              <a:spcAft>
                <a:spcPts val="0"/>
              </a:spcAft>
              <a:buClr>
                <a:schemeClr val="dk1"/>
              </a:buClr>
              <a:buSzPts val="3100"/>
              <a:buFont typeface="Arial"/>
              <a:buChar char="•"/>
            </a:pPr>
            <a:r>
              <a:rPr b="0" i="0" lang="en-US" sz="3100" u="none">
                <a:solidFill>
                  <a:schemeClr val="dk1"/>
                </a:solidFill>
                <a:latin typeface="Calibri"/>
                <a:ea typeface="Calibri"/>
                <a:cs typeface="Calibri"/>
                <a:sym typeface="Calibri"/>
              </a:rPr>
              <a:t>http://www.osp.ru/os/articles/tag/BigData/</a:t>
            </a:r>
            <a:endParaRPr b="0" i="0" sz="2600" u="none">
              <a:solidFill>
                <a:schemeClr val="dk1"/>
              </a:solidFill>
              <a:latin typeface="Calibri"/>
              <a:ea typeface="Calibri"/>
              <a:cs typeface="Calibri"/>
              <a:sym typeface="Calibri"/>
            </a:endParaRPr>
          </a:p>
          <a:p>
            <a:pPr indent="0" lvl="0" marL="177800" marR="0" rtl="0" algn="l">
              <a:lnSpc>
                <a:spcPct val="75000"/>
              </a:lnSpc>
              <a:spcBef>
                <a:spcPts val="600"/>
              </a:spcBef>
              <a:spcAft>
                <a:spcPts val="0"/>
              </a:spcAft>
              <a:buClr>
                <a:schemeClr val="dk1"/>
              </a:buClr>
              <a:buSzPts val="3000"/>
              <a:buFont typeface="Arial"/>
              <a:buNone/>
            </a:pPr>
            <a:r>
              <a:t/>
            </a:r>
            <a:endParaRPr b="0" i="0" sz="3000" u="none">
              <a:solidFill>
                <a:schemeClr val="dk1"/>
              </a:solidFill>
              <a:latin typeface="Calibri"/>
              <a:ea typeface="Calibri"/>
              <a:cs typeface="Calibri"/>
              <a:sym typeface="Calibri"/>
            </a:endParaRPr>
          </a:p>
          <a:p>
            <a:pPr indent="-190500" lvl="0" marL="177800" marR="0" rtl="0" algn="l">
              <a:lnSpc>
                <a:spcPct val="75000"/>
              </a:lnSpc>
              <a:spcBef>
                <a:spcPts val="600"/>
              </a:spcBef>
              <a:spcAft>
                <a:spcPts val="0"/>
              </a:spcAft>
              <a:buClr>
                <a:schemeClr val="dk1"/>
              </a:buClr>
              <a:buSzPts val="3000"/>
              <a:buFont typeface="Arial"/>
              <a:buChar char="•"/>
            </a:pPr>
            <a:r>
              <a:rPr b="0" i="0" lang="en-US" sz="3000" u="none">
                <a:solidFill>
                  <a:schemeClr val="dk1"/>
                </a:solidFill>
                <a:latin typeface="Calibri"/>
                <a:ea typeface="Calibri"/>
                <a:cs typeface="Calibri"/>
                <a:sym typeface="Calibri"/>
              </a:rPr>
              <a:t>Билл Френкс. Укрощение больших данных.</a:t>
            </a:r>
            <a:endParaRPr/>
          </a:p>
          <a:p>
            <a:pPr indent="-177800" lvl="0" marL="177800" marR="0" rtl="0" algn="l">
              <a:lnSpc>
                <a:spcPct val="75000"/>
              </a:lnSpc>
              <a:spcBef>
                <a:spcPts val="600"/>
              </a:spcBef>
              <a:spcAft>
                <a:spcPts val="0"/>
              </a:spcAft>
              <a:buClr>
                <a:schemeClr val="dk1"/>
              </a:buClr>
              <a:buSzPts val="3000"/>
              <a:buFont typeface="Arial"/>
              <a:buNone/>
            </a:pPr>
            <a:r>
              <a:t/>
            </a:r>
            <a:endParaRPr b="0" i="0" sz="3000" u="none">
              <a:solidFill>
                <a:schemeClr val="dk1"/>
              </a:solidFill>
              <a:latin typeface="Calibri"/>
              <a:ea typeface="Calibri"/>
              <a:cs typeface="Calibri"/>
              <a:sym typeface="Calibri"/>
            </a:endParaRPr>
          </a:p>
          <a:p>
            <a:pPr indent="-190500" lvl="0" marL="177800" marR="0" rtl="0" algn="l">
              <a:lnSpc>
                <a:spcPct val="75000"/>
              </a:lnSpc>
              <a:spcBef>
                <a:spcPts val="600"/>
              </a:spcBef>
              <a:spcAft>
                <a:spcPts val="0"/>
              </a:spcAft>
              <a:buClr>
                <a:schemeClr val="dk1"/>
              </a:buClr>
              <a:buSzPts val="3000"/>
              <a:buFont typeface="Arial"/>
              <a:buChar char="•"/>
            </a:pPr>
            <a:r>
              <a:rPr b="0" i="0" lang="en-US" sz="3000" u="none">
                <a:solidFill>
                  <a:schemeClr val="dk1"/>
                </a:solidFill>
                <a:latin typeface="Calibri"/>
                <a:ea typeface="Calibri"/>
                <a:cs typeface="Calibri"/>
                <a:sym typeface="Calibri"/>
              </a:rPr>
              <a:t>http://bit.ly/CRUbigdata - доклад ЦРУ про большие задачи и большие данные </a:t>
            </a:r>
            <a:endParaRPr/>
          </a:p>
          <a:p>
            <a:pPr indent="0" lvl="0" marL="177800" marR="0" rtl="0" algn="l">
              <a:lnSpc>
                <a:spcPct val="75000"/>
              </a:lnSpc>
              <a:spcBef>
                <a:spcPts val="600"/>
              </a:spcBef>
              <a:spcAft>
                <a:spcPts val="0"/>
              </a:spcAft>
              <a:buClr>
                <a:schemeClr val="dk1"/>
              </a:buClr>
              <a:buSzPts val="3000"/>
              <a:buFont typeface="Arial"/>
              <a:buNone/>
            </a:pPr>
            <a:r>
              <a:t/>
            </a:r>
            <a:endParaRPr b="0" i="0" sz="3000" u="none">
              <a:solidFill>
                <a:schemeClr val="dk1"/>
              </a:solidFill>
              <a:latin typeface="Calibri"/>
              <a:ea typeface="Calibri"/>
              <a:cs typeface="Calibri"/>
              <a:sym typeface="Calibri"/>
            </a:endParaRPr>
          </a:p>
          <a:p>
            <a:pPr indent="-190500" lvl="0" marL="177800" marR="0" rtl="0" algn="l">
              <a:lnSpc>
                <a:spcPct val="75000"/>
              </a:lnSpc>
              <a:spcBef>
                <a:spcPts val="600"/>
              </a:spcBef>
              <a:spcAft>
                <a:spcPts val="0"/>
              </a:spcAft>
              <a:buClr>
                <a:schemeClr val="dk1"/>
              </a:buClr>
              <a:buSzPts val="3000"/>
              <a:buFont typeface="Arial"/>
              <a:buChar char="•"/>
            </a:pPr>
            <a:r>
              <a:rPr b="0" i="0" lang="en-US" sz="3000" u="sng">
                <a:solidFill>
                  <a:schemeClr val="dk1"/>
                </a:solidFill>
                <a:latin typeface="Calibri"/>
                <a:ea typeface="Calibri"/>
                <a:cs typeface="Calibri"/>
                <a:sym typeface="Calibri"/>
                <a:hlinkClick r:id="rId3">
                  <a:extLst>
                    <a:ext uri="{A12FA001-AC4F-418D-AE19-62706E023703}">
                      <ahyp:hlinkClr val="tx"/>
                    </a:ext>
                  </a:extLst>
                </a:hlinkClick>
              </a:rPr>
              <a:t>http://www.tadviser.ru/index.php</a:t>
            </a:r>
            <a:r>
              <a:rPr b="0" i="0" lang="en-US" sz="3000" u="none">
                <a:solidFill>
                  <a:schemeClr val="dk1"/>
                </a:solidFill>
                <a:latin typeface="Calibri"/>
                <a:ea typeface="Calibri"/>
                <a:cs typeface="Calibri"/>
                <a:sym typeface="Calibri"/>
              </a:rPr>
              <a:t> - </a:t>
            </a:r>
            <a:r>
              <a:rPr b="0" i="0" lang="en-US" sz="2800" u="none">
                <a:solidFill>
                  <a:schemeClr val="dk1"/>
                </a:solidFill>
                <a:latin typeface="Calibri"/>
                <a:ea typeface="Calibri"/>
                <a:cs typeface="Calibri"/>
                <a:sym typeface="Calibri"/>
              </a:rPr>
              <a:t>Большие данные (Big Data)</a:t>
            </a:r>
            <a:endParaRPr b="0" i="0" sz="3200" u="none">
              <a:solidFill>
                <a:schemeClr val="dk1"/>
              </a:solidFill>
              <a:latin typeface="Calibri"/>
              <a:ea typeface="Calibri"/>
              <a:cs typeface="Calibri"/>
              <a:sym typeface="Calibri"/>
            </a:endParaRPr>
          </a:p>
          <a:p>
            <a:pPr indent="-177800" lvl="0" marL="177800" marR="0" rtl="0" algn="l">
              <a:lnSpc>
                <a:spcPct val="75000"/>
              </a:lnSpc>
              <a:spcBef>
                <a:spcPts val="600"/>
              </a:spcBef>
              <a:spcAft>
                <a:spcPts val="0"/>
              </a:spcAft>
              <a:buClr>
                <a:schemeClr val="dk1"/>
              </a:buClr>
              <a:buSzPts val="3000"/>
              <a:buFont typeface="Arial"/>
              <a:buNone/>
            </a:pPr>
            <a:r>
              <a:t/>
            </a:r>
            <a:endParaRPr b="0" i="0" sz="3000" u="none">
              <a:solidFill>
                <a:schemeClr val="dk1"/>
              </a:solidFill>
              <a:latin typeface="Calibri"/>
              <a:ea typeface="Calibri"/>
              <a:cs typeface="Calibri"/>
              <a:sym typeface="Calibri"/>
            </a:endParaRPr>
          </a:p>
          <a:p>
            <a:pPr indent="-165100" lvl="0" marL="355600" marR="0" rtl="0" algn="l">
              <a:spcBef>
                <a:spcPts val="600"/>
              </a:spcBef>
              <a:spcAft>
                <a:spcPts val="0"/>
              </a:spcAft>
              <a:buClr>
                <a:schemeClr val="dk1"/>
              </a:buClr>
              <a:buSzPts val="3000"/>
              <a:buFont typeface="Arial"/>
              <a:buNone/>
            </a:pPr>
            <a:r>
              <a:t/>
            </a:r>
            <a:endParaRPr b="0" i="0" sz="3000" u="none">
              <a:solidFill>
                <a:schemeClr val="dk1"/>
              </a:solidFill>
              <a:latin typeface="Calibri"/>
              <a:ea typeface="Calibri"/>
              <a:cs typeface="Calibri"/>
              <a:sym typeface="Calibri"/>
            </a:endParaRPr>
          </a:p>
        </p:txBody>
      </p:sp>
      <p:sp>
        <p:nvSpPr>
          <p:cNvPr id="1483" name="Google Shape;1483;p90"/>
          <p:cNvSpPr txBox="1"/>
          <p:nvPr/>
        </p:nvSpPr>
        <p:spPr>
          <a:xfrm>
            <a:off x="2709862" y="0"/>
            <a:ext cx="5100637" cy="403225"/>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Обработка больших данных. Л1</a:t>
            </a:r>
            <a:endParaRPr/>
          </a:p>
        </p:txBody>
      </p:sp>
      <p:sp>
        <p:nvSpPr>
          <p:cNvPr id="1484" name="Google Shape;1484;p90"/>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
        <p:nvSpPr>
          <p:cNvPr id="1485" name="Google Shape;1485;p90"/>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grpSp>
        <p:nvGrpSpPr>
          <p:cNvPr id="1490" name="Google Shape;1490;p91"/>
          <p:cNvGrpSpPr/>
          <p:nvPr/>
        </p:nvGrpSpPr>
        <p:grpSpPr>
          <a:xfrm>
            <a:off x="242887" y="322262"/>
            <a:ext cx="9791700" cy="6553200"/>
            <a:chOff x="153" y="203"/>
            <a:chExt cx="6168" cy="4128"/>
          </a:xfrm>
        </p:grpSpPr>
        <p:sp>
          <p:nvSpPr>
            <p:cNvPr id="1491" name="Google Shape;1491;p91"/>
            <p:cNvSpPr/>
            <p:nvPr/>
          </p:nvSpPr>
          <p:spPr>
            <a:xfrm>
              <a:off x="153" y="203"/>
              <a:ext cx="6168" cy="4128"/>
            </a:xfrm>
            <a:prstGeom prst="roundRect">
              <a:avLst>
                <a:gd fmla="val 16667" name="adj"/>
              </a:avLst>
            </a:prstGeom>
            <a:solidFill>
              <a:schemeClr val="lt1">
                <a:alpha val="49803"/>
              </a:schemeClr>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492" name="Google Shape;1492;p91"/>
            <p:cNvSpPr/>
            <p:nvPr/>
          </p:nvSpPr>
          <p:spPr>
            <a:xfrm>
              <a:off x="561" y="249"/>
              <a:ext cx="5261" cy="589"/>
            </a:xfrm>
            <a:prstGeom prst="roundRect">
              <a:avLst>
                <a:gd fmla="val 16667" name="adj"/>
              </a:avLst>
            </a:prstGeom>
            <a:solidFill>
              <a:srgbClr val="FFFF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493" name="Google Shape;1493;p91"/>
            <p:cNvSpPr/>
            <p:nvPr/>
          </p:nvSpPr>
          <p:spPr>
            <a:xfrm>
              <a:off x="221" y="852"/>
              <a:ext cx="5941" cy="3121"/>
            </a:xfrm>
            <a:prstGeom prst="roundRect">
              <a:avLst>
                <a:gd fmla="val 16667" name="adj"/>
              </a:avLst>
            </a:prstGeom>
            <a:solidFill>
              <a:srgbClr val="F0F9FF"/>
            </a:solidFill>
            <a:ln>
              <a:noFill/>
            </a:ln>
          </p:spPr>
          <p:txBody>
            <a:bodyPr anchorCtr="0" anchor="ctr" bIns="49700" lIns="99425" spcFirstLastPara="1" rIns="99425" wrap="square" tIns="49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1494" name="Google Shape;1494;p91"/>
          <p:cNvSpPr txBox="1"/>
          <p:nvPr>
            <p:ph idx="4294967295" type="title"/>
          </p:nvPr>
        </p:nvSpPr>
        <p:spPr>
          <a:xfrm>
            <a:off x="1316037" y="373062"/>
            <a:ext cx="7645400" cy="596900"/>
          </a:xfrm>
          <a:prstGeom prst="rect">
            <a:avLst/>
          </a:prstGeom>
          <a:noFill/>
          <a:ln>
            <a:noFill/>
          </a:ln>
        </p:spPr>
        <p:txBody>
          <a:bodyPr anchorCtr="0" anchor="ctr" bIns="49700" lIns="99425" spcFirstLastPara="1" rIns="99425" wrap="square" tIns="49700">
            <a:noAutofit/>
          </a:bodyPr>
          <a:lstStyle/>
          <a:p>
            <a:pPr indent="0" lvl="0" marL="0" marR="0" rtl="0" algn="ctr">
              <a:lnSpc>
                <a:spcPct val="100000"/>
              </a:lnSpc>
              <a:spcBef>
                <a:spcPts val="0"/>
              </a:spcBef>
              <a:spcAft>
                <a:spcPts val="0"/>
              </a:spcAft>
              <a:buClr>
                <a:schemeClr val="dk1"/>
              </a:buClr>
              <a:buSzPts val="3100"/>
              <a:buFont typeface="Calibri"/>
              <a:buNone/>
            </a:pPr>
            <a:r>
              <a:rPr b="1" i="0" lang="en-US" sz="3100" u="none" cap="none" strike="noStrike">
                <a:solidFill>
                  <a:schemeClr val="dk1"/>
                </a:solidFill>
                <a:latin typeface="Calibri"/>
                <a:ea typeface="Calibri"/>
                <a:cs typeface="Calibri"/>
                <a:sym typeface="Calibri"/>
              </a:rPr>
              <a:t>Вопросы к экзамену</a:t>
            </a:r>
            <a:endParaRPr/>
          </a:p>
        </p:txBody>
      </p:sp>
      <p:sp>
        <p:nvSpPr>
          <p:cNvPr id="1495" name="Google Shape;1495;p91"/>
          <p:cNvSpPr txBox="1"/>
          <p:nvPr>
            <p:ph idx="4294967295" type="body"/>
          </p:nvPr>
        </p:nvSpPr>
        <p:spPr>
          <a:xfrm>
            <a:off x="612775" y="1906587"/>
            <a:ext cx="9150350" cy="3848100"/>
          </a:xfrm>
          <a:prstGeom prst="rect">
            <a:avLst/>
          </a:prstGeom>
          <a:solidFill>
            <a:srgbClr val="EFF8FF"/>
          </a:solidFill>
          <a:ln>
            <a:noFill/>
          </a:ln>
        </p:spPr>
        <p:txBody>
          <a:bodyPr anchorCtr="0" anchor="t" bIns="45700" lIns="91425" spcFirstLastPara="1" rIns="91425" wrap="square" tIns="45700">
            <a:normAutofit/>
          </a:bodyPr>
          <a:lstStyle/>
          <a:p>
            <a:pPr indent="-457200" lvl="0" marL="457200" marR="0" rtl="0" algn="l">
              <a:lnSpc>
                <a:spcPct val="90000"/>
              </a:lnSpc>
              <a:spcBef>
                <a:spcPts val="0"/>
              </a:spcBef>
              <a:spcAft>
                <a:spcPts val="0"/>
              </a:spcAft>
              <a:buClr>
                <a:schemeClr val="dk1"/>
              </a:buClr>
              <a:buSzPts val="2800"/>
              <a:buFont typeface="Arial"/>
              <a:buAutoNum type="arabicPeriod"/>
            </a:pPr>
            <a:r>
              <a:rPr b="0" i="0" lang="en-US" sz="2800" u="none">
                <a:solidFill>
                  <a:schemeClr val="dk1"/>
                </a:solidFill>
                <a:latin typeface="Calibri"/>
                <a:ea typeface="Calibri"/>
                <a:cs typeface="Calibri"/>
                <a:sym typeface="Calibri"/>
              </a:rPr>
              <a:t>В каких областях деятельности используются большие данные, привести примеры?</a:t>
            </a:r>
            <a:endParaRPr/>
          </a:p>
          <a:p>
            <a:pPr indent="-457200" lvl="0" marL="457200" marR="0" rtl="0" algn="l">
              <a:lnSpc>
                <a:spcPct val="90000"/>
              </a:lnSpc>
              <a:spcBef>
                <a:spcPts val="560"/>
              </a:spcBef>
              <a:spcAft>
                <a:spcPts val="0"/>
              </a:spcAft>
              <a:buClr>
                <a:schemeClr val="dk1"/>
              </a:buClr>
              <a:buSzPts val="2800"/>
              <a:buFont typeface="Arial"/>
              <a:buAutoNum type="arabicPeriod"/>
            </a:pPr>
            <a:r>
              <a:rPr b="0" i="0" lang="en-US" sz="2800" u="none">
                <a:solidFill>
                  <a:schemeClr val="dk1"/>
                </a:solidFill>
                <a:latin typeface="Calibri"/>
                <a:ea typeface="Calibri"/>
                <a:cs typeface="Calibri"/>
                <a:sym typeface="Calibri"/>
              </a:rPr>
              <a:t>Основные вызовы больших данных (4V, 8V).</a:t>
            </a:r>
            <a:endParaRPr/>
          </a:p>
          <a:p>
            <a:pPr indent="-457200" lvl="0" marL="457200" marR="0" rtl="0" algn="l">
              <a:lnSpc>
                <a:spcPct val="90000"/>
              </a:lnSpc>
              <a:spcBef>
                <a:spcPts val="560"/>
              </a:spcBef>
              <a:spcAft>
                <a:spcPts val="0"/>
              </a:spcAft>
              <a:buClr>
                <a:schemeClr val="dk1"/>
              </a:buClr>
              <a:buSzPts val="2800"/>
              <a:buFont typeface="Arial"/>
              <a:buAutoNum type="arabicPeriod"/>
            </a:pPr>
            <a:r>
              <a:rPr b="0" i="0" lang="en-US" sz="2800" u="none">
                <a:solidFill>
                  <a:schemeClr val="dk1"/>
                </a:solidFill>
                <a:latin typeface="Calibri"/>
                <a:ea typeface="Calibri"/>
                <a:cs typeface="Calibri"/>
                <a:sym typeface="Calibri"/>
              </a:rPr>
              <a:t>Определение термина "большие данные", источники получения больших данных.</a:t>
            </a:r>
            <a:endParaRPr/>
          </a:p>
          <a:p>
            <a:pPr indent="-457200" lvl="0" marL="457200" marR="0" rtl="0" algn="l">
              <a:lnSpc>
                <a:spcPct val="90000"/>
              </a:lnSpc>
              <a:spcBef>
                <a:spcPts val="560"/>
              </a:spcBef>
              <a:spcAft>
                <a:spcPts val="0"/>
              </a:spcAft>
              <a:buClr>
                <a:schemeClr val="dk1"/>
              </a:buClr>
              <a:buSzPts val="2800"/>
              <a:buFont typeface="Arial"/>
              <a:buAutoNum type="arabicPeriod"/>
            </a:pPr>
            <a:r>
              <a:rPr b="0" i="0" lang="en-US" sz="2800" u="none">
                <a:solidFill>
                  <a:schemeClr val="dk1"/>
                </a:solidFill>
                <a:latin typeface="Calibri"/>
                <a:ea typeface="Calibri"/>
                <a:cs typeface="Calibri"/>
                <a:sym typeface="Calibri"/>
              </a:rPr>
              <a:t>Логические слои для работы с большими данными.</a:t>
            </a:r>
            <a:endParaRPr/>
          </a:p>
          <a:p>
            <a:pPr indent="-457200" lvl="0" marL="457200" marR="0" rtl="0" algn="l">
              <a:lnSpc>
                <a:spcPct val="90000"/>
              </a:lnSpc>
              <a:spcBef>
                <a:spcPts val="560"/>
              </a:spcBef>
              <a:spcAft>
                <a:spcPts val="0"/>
              </a:spcAft>
              <a:buClr>
                <a:schemeClr val="dk1"/>
              </a:buClr>
              <a:buSzPts val="2800"/>
              <a:buFont typeface="Arial"/>
              <a:buAutoNum type="arabicPeriod"/>
            </a:pPr>
            <a:r>
              <a:rPr b="0" i="0" lang="en-US" sz="2800" u="none">
                <a:solidFill>
                  <a:schemeClr val="dk1"/>
                </a:solidFill>
                <a:latin typeface="Calibri"/>
                <a:ea typeface="Calibri"/>
                <a:cs typeface="Calibri"/>
                <a:sym typeface="Calibri"/>
              </a:rPr>
              <a:t>Данные, информация, знания – в чем отличия?</a:t>
            </a:r>
            <a:endParaRPr/>
          </a:p>
          <a:p>
            <a:pPr indent="-457200" lvl="0" marL="457200" marR="0" rtl="0" algn="l">
              <a:lnSpc>
                <a:spcPct val="90000"/>
              </a:lnSpc>
              <a:spcBef>
                <a:spcPts val="560"/>
              </a:spcBef>
              <a:spcAft>
                <a:spcPts val="0"/>
              </a:spcAft>
              <a:buClr>
                <a:schemeClr val="dk1"/>
              </a:buClr>
              <a:buSzPts val="2800"/>
              <a:buFont typeface="Arial"/>
              <a:buAutoNum type="arabicPeriod"/>
            </a:pPr>
            <a:r>
              <a:rPr b="0" i="0" lang="en-US" sz="2800" u="none">
                <a:solidFill>
                  <a:schemeClr val="dk1"/>
                </a:solidFill>
                <a:latin typeface="Calibri"/>
                <a:ea typeface="Calibri"/>
                <a:cs typeface="Calibri"/>
                <a:sym typeface="Calibri"/>
              </a:rPr>
              <a:t>Области, где эффективно используются БД, примеры.</a:t>
            </a:r>
            <a:endParaRPr/>
          </a:p>
          <a:p>
            <a:pPr indent="-279400" lvl="0" marL="457200" marR="0" rtl="0" algn="l">
              <a:lnSpc>
                <a:spcPct val="65000"/>
              </a:lnSpc>
              <a:spcBef>
                <a:spcPts val="56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177800" lvl="0" marL="355600" marR="0" rtl="0" algn="l">
              <a:spcBef>
                <a:spcPts val="56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p:txBody>
      </p:sp>
      <p:sp>
        <p:nvSpPr>
          <p:cNvPr id="1496" name="Google Shape;1496;p91"/>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1"/>
              </a:buClr>
              <a:buSzPts val="2000"/>
              <a:buFont typeface="Courier New"/>
              <a:buNone/>
            </a:pPr>
            <a:r>
              <a:rPr b="1" i="0" lang="en-US" sz="2000" u="none">
                <a:solidFill>
                  <a:schemeClr val="lt1"/>
                </a:solidFill>
                <a:latin typeface="Courier New"/>
                <a:ea typeface="Courier New"/>
                <a:cs typeface="Courier New"/>
                <a:sym typeface="Courier New"/>
              </a:rPr>
              <a:t>Обработка больших данных. Л1</a:t>
            </a:r>
            <a:endParaRPr/>
          </a:p>
        </p:txBody>
      </p:sp>
      <p:sp>
        <p:nvSpPr>
          <p:cNvPr id="1497" name="Google Shape;1497;p91"/>
          <p:cNvSpPr txBox="1"/>
          <p:nvPr/>
        </p:nvSpPr>
        <p:spPr>
          <a:xfrm>
            <a:off x="7366000" y="6605587"/>
            <a:ext cx="2397125" cy="37941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
        <p:nvSpPr>
          <p:cNvPr id="1498" name="Google Shape;1498;p91"/>
          <p:cNvSpPr txBox="1"/>
          <p:nvPr/>
        </p:nvSpPr>
        <p:spPr>
          <a:xfrm>
            <a:off x="2709862" y="0"/>
            <a:ext cx="5100637" cy="407987"/>
          </a:xfrm>
          <a:prstGeom prst="rect">
            <a:avLst/>
          </a:prstGeom>
          <a:noFill/>
          <a:ln>
            <a:noFill/>
          </a:ln>
        </p:spPr>
        <p:txBody>
          <a:bodyPr anchorCtr="0" anchor="t" bIns="49700" lIns="99425" spcFirstLastPara="1" rIns="99425" wrap="square" tIns="49700">
            <a:spAutoFit/>
          </a:bodyPr>
          <a:lstStyle/>
          <a:p>
            <a:pPr indent="0" lvl="0" marL="0" marR="0" rtl="0" algn="l">
              <a:lnSpc>
                <a:spcPct val="100000"/>
              </a:lnSpc>
              <a:spcBef>
                <a:spcPts val="0"/>
              </a:spcBef>
              <a:spcAft>
                <a:spcPts val="0"/>
              </a:spcAft>
              <a:buClr>
                <a:schemeClr val="lt2"/>
              </a:buClr>
              <a:buSzPts val="2000"/>
              <a:buFont typeface="Courier New"/>
              <a:buNone/>
            </a:pPr>
            <a:r>
              <a:rPr b="1" i="0" lang="en-US" sz="2000" u="none">
                <a:solidFill>
                  <a:schemeClr val="lt2"/>
                </a:solidFill>
                <a:latin typeface="Courier New"/>
                <a:ea typeface="Courier New"/>
                <a:cs typeface="Courier New"/>
                <a:sym typeface="Courier New"/>
              </a:rPr>
              <a:t>Обработка больших данных. Л1</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Texno">
  <a:themeElements>
    <a:clrScheme name="Воздушный поток">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xno">
  <a:themeElements>
    <a:clrScheme name="Воздушный поток">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2015-01-17T09:44:41Z</dcterms:created>
  <dc:creator>Tatyana</dc:creator>
</cp:coreProperties>
</file>

<file path=docProps/custom.xml><?xml version="1.0" encoding="utf-8"?>
<Properties xmlns="http://schemas.openxmlformats.org/officeDocument/2006/custom-properties" xmlns:vt="http://schemas.openxmlformats.org/officeDocument/2006/docPropsVTypes"/>
</file>